
<file path=[Content_Types].xml><?xml version="1.0" encoding="utf-8"?>
<Types xmlns="http://schemas.openxmlformats.org/package/2006/content-types">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5"/>
  </p:notesMasterIdLst>
  <p:sldIdLst>
    <p:sldId id="257" r:id="rId2"/>
    <p:sldId id="283" r:id="rId3"/>
    <p:sldId id="259" r:id="rId4"/>
    <p:sldId id="260" r:id="rId5"/>
    <p:sldId id="261" r:id="rId6"/>
    <p:sldId id="262" r:id="rId7"/>
    <p:sldId id="263" r:id="rId8"/>
    <p:sldId id="264" r:id="rId9"/>
    <p:sldId id="265" r:id="rId10"/>
    <p:sldId id="266" r:id="rId11"/>
    <p:sldId id="267" r:id="rId12"/>
    <p:sldId id="282" r:id="rId13"/>
    <p:sldId id="269" r:id="rId14"/>
    <p:sldId id="270" r:id="rId15"/>
    <p:sldId id="271" r:id="rId16"/>
    <p:sldId id="272" r:id="rId17"/>
    <p:sldId id="273" r:id="rId18"/>
    <p:sldId id="274" r:id="rId19"/>
    <p:sldId id="275" r:id="rId20"/>
    <p:sldId id="276" r:id="rId21"/>
    <p:sldId id="277" r:id="rId22"/>
    <p:sldId id="280" r:id="rId23"/>
    <p:sldId id="281"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nnenberg, Kathryn L -FS" initials="RKL-" lastIdx="2" clrIdx="0">
    <p:extLst>
      <p:ext uri="{19B8F6BF-5375-455C-9EA6-DF929625EA0E}">
        <p15:presenceInfo xmlns:p15="http://schemas.microsoft.com/office/powerpoint/2012/main" userId="S-1-5-21-2443529608-3098792306-3041422421-2623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BEED"/>
    <a:srgbClr val="FAE5CF"/>
    <a:srgbClr val="5E6CAA"/>
    <a:srgbClr val="FFFFCC"/>
    <a:srgbClr val="FFC000"/>
    <a:srgbClr val="FFCCFF"/>
    <a:srgbClr val="D7E4BD"/>
    <a:srgbClr val="FFCC66"/>
    <a:srgbClr val="FFCCCC"/>
    <a:srgbClr val="EBF1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091" autoAdjust="0"/>
  </p:normalViewPr>
  <p:slideViewPr>
    <p:cSldViewPr>
      <p:cViewPr varScale="1">
        <p:scale>
          <a:sx n="102" d="100"/>
          <a:sy n="102" d="100"/>
        </p:scale>
        <p:origin x="18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665BB1-C6D5-4F00-AEA6-60DA77AF095F}" type="doc">
      <dgm:prSet loTypeId="urn:microsoft.com/office/officeart/2005/8/layout/gear1" loCatId="process" qsTypeId="urn:microsoft.com/office/officeart/2005/8/quickstyle/simple1" qsCatId="simple" csTypeId="urn:microsoft.com/office/officeart/2005/8/colors/colorful4" csCatId="colorful" phldr="1"/>
      <dgm:spPr/>
    </dgm:pt>
    <dgm:pt modelId="{77F322A1-8C96-429C-9E7E-FDBB8DBA8A97}">
      <dgm:prSet phldrT="[Text]"/>
      <dgm:spPr>
        <a:solidFill>
          <a:schemeClr val="tx2">
            <a:lumMod val="60000"/>
            <a:lumOff val="40000"/>
          </a:schemeClr>
        </a:solidFill>
      </dgm:spPr>
      <dgm:t>
        <a:bodyPr/>
        <a:lstStyle/>
        <a:p>
          <a:r>
            <a:rPr lang="en-US" dirty="0" smtClean="0">
              <a:solidFill>
                <a:schemeClr val="bg1"/>
              </a:solidFill>
            </a:rPr>
            <a:t>Soils </a:t>
          </a:r>
          <a:r>
            <a:rPr lang="en-US" dirty="0" smtClean="0"/>
            <a:t>&amp; Nutrients</a:t>
          </a:r>
          <a:endParaRPr lang="en-US" dirty="0"/>
        </a:p>
      </dgm:t>
    </dgm:pt>
    <dgm:pt modelId="{AE9B9641-66B2-4D50-9DCC-B9FE8947195E}" type="parTrans" cxnId="{526F3DEB-F903-4789-B25D-44B5B3C7DAC2}">
      <dgm:prSet/>
      <dgm:spPr/>
      <dgm:t>
        <a:bodyPr/>
        <a:lstStyle/>
        <a:p>
          <a:endParaRPr lang="en-US">
            <a:solidFill>
              <a:srgbClr val="FFFF00"/>
            </a:solidFill>
          </a:endParaRPr>
        </a:p>
      </dgm:t>
    </dgm:pt>
    <dgm:pt modelId="{F5DB209E-5E7C-47C7-9C70-9633E3C413AE}" type="sibTrans" cxnId="{526F3DEB-F903-4789-B25D-44B5B3C7DAC2}">
      <dgm:prSet/>
      <dgm:spPr>
        <a:solidFill>
          <a:schemeClr val="tx2">
            <a:lumMod val="60000"/>
            <a:lumOff val="40000"/>
          </a:schemeClr>
        </a:solidFill>
      </dgm:spPr>
      <dgm:t>
        <a:bodyPr/>
        <a:lstStyle/>
        <a:p>
          <a:endParaRPr lang="en-US">
            <a:solidFill>
              <a:srgbClr val="FFFF00"/>
            </a:solidFill>
          </a:endParaRPr>
        </a:p>
      </dgm:t>
    </dgm:pt>
    <dgm:pt modelId="{8340B37C-601B-42BB-A3DA-A2D0AF840D74}">
      <dgm:prSet phldrT="[Text]"/>
      <dgm:spPr/>
      <dgm:t>
        <a:bodyPr/>
        <a:lstStyle/>
        <a:p>
          <a:r>
            <a:rPr lang="en-US" dirty="0" smtClean="0"/>
            <a:t>Biota</a:t>
          </a:r>
          <a:endParaRPr lang="en-US" dirty="0"/>
        </a:p>
      </dgm:t>
    </dgm:pt>
    <dgm:pt modelId="{9FC08B5B-49FC-463A-8972-A9BBB5D254CC}" type="parTrans" cxnId="{78B4E43C-C990-4C0D-B34A-426EEDEC813E}">
      <dgm:prSet/>
      <dgm:spPr/>
      <dgm:t>
        <a:bodyPr/>
        <a:lstStyle/>
        <a:p>
          <a:endParaRPr lang="en-US">
            <a:solidFill>
              <a:srgbClr val="FFFF00"/>
            </a:solidFill>
          </a:endParaRPr>
        </a:p>
      </dgm:t>
    </dgm:pt>
    <dgm:pt modelId="{EA458B1D-3637-46FA-9E60-912F7940198D}" type="sibTrans" cxnId="{78B4E43C-C990-4C0D-B34A-426EEDEC813E}">
      <dgm:prSet/>
      <dgm:spPr/>
      <dgm:t>
        <a:bodyPr/>
        <a:lstStyle/>
        <a:p>
          <a:endParaRPr lang="en-US">
            <a:solidFill>
              <a:srgbClr val="FFFF00"/>
            </a:solidFill>
          </a:endParaRPr>
        </a:p>
      </dgm:t>
    </dgm:pt>
    <dgm:pt modelId="{35C7894C-32D7-431F-9BBF-AF108CBC746F}">
      <dgm:prSet phldrT="[Text]"/>
      <dgm:spPr>
        <a:solidFill>
          <a:schemeClr val="accent3">
            <a:lumMod val="50000"/>
          </a:schemeClr>
        </a:solidFill>
      </dgm:spPr>
      <dgm:t>
        <a:bodyPr/>
        <a:lstStyle/>
        <a:p>
          <a:r>
            <a:rPr lang="en-US" smtClean="0"/>
            <a:t>Wood &amp; Litter</a:t>
          </a:r>
          <a:endParaRPr lang="en-US" dirty="0"/>
        </a:p>
      </dgm:t>
    </dgm:pt>
    <dgm:pt modelId="{E0BBEF77-DDDD-43D1-8998-CFCCACAC7969}" type="parTrans" cxnId="{9F495625-2DD8-4A1D-90EC-B2F85CC115AB}">
      <dgm:prSet/>
      <dgm:spPr/>
      <dgm:t>
        <a:bodyPr/>
        <a:lstStyle/>
        <a:p>
          <a:endParaRPr lang="en-US">
            <a:solidFill>
              <a:srgbClr val="FFFF00"/>
            </a:solidFill>
          </a:endParaRPr>
        </a:p>
      </dgm:t>
    </dgm:pt>
    <dgm:pt modelId="{3ABB8DAB-339F-4489-96EF-99801ABBD029}" type="sibTrans" cxnId="{9F495625-2DD8-4A1D-90EC-B2F85CC115AB}">
      <dgm:prSet/>
      <dgm:spPr>
        <a:solidFill>
          <a:schemeClr val="accent3">
            <a:lumMod val="50000"/>
          </a:schemeClr>
        </a:solidFill>
      </dgm:spPr>
      <dgm:t>
        <a:bodyPr/>
        <a:lstStyle/>
        <a:p>
          <a:endParaRPr lang="en-US">
            <a:solidFill>
              <a:srgbClr val="FFFF00"/>
            </a:solidFill>
          </a:endParaRPr>
        </a:p>
      </dgm:t>
    </dgm:pt>
    <dgm:pt modelId="{BCEDC3E0-7AA9-41C5-9DA0-9FED3D29E5E3}" type="pres">
      <dgm:prSet presAssocID="{88665BB1-C6D5-4F00-AEA6-60DA77AF095F}" presName="composite" presStyleCnt="0">
        <dgm:presLayoutVars>
          <dgm:chMax val="3"/>
          <dgm:animLvl val="lvl"/>
          <dgm:resizeHandles val="exact"/>
        </dgm:presLayoutVars>
      </dgm:prSet>
      <dgm:spPr/>
    </dgm:pt>
    <dgm:pt modelId="{E2EBE030-56CE-47B9-9AD3-958FE0B9A3A4}" type="pres">
      <dgm:prSet presAssocID="{77F322A1-8C96-429C-9E7E-FDBB8DBA8A97}" presName="gear1" presStyleLbl="node1" presStyleIdx="0" presStyleCnt="3">
        <dgm:presLayoutVars>
          <dgm:chMax val="1"/>
          <dgm:bulletEnabled val="1"/>
        </dgm:presLayoutVars>
      </dgm:prSet>
      <dgm:spPr/>
      <dgm:t>
        <a:bodyPr/>
        <a:lstStyle/>
        <a:p>
          <a:endParaRPr lang="en-US"/>
        </a:p>
      </dgm:t>
    </dgm:pt>
    <dgm:pt modelId="{AAD7A421-E894-4E95-8CE6-E2EF5FBE75C9}" type="pres">
      <dgm:prSet presAssocID="{77F322A1-8C96-429C-9E7E-FDBB8DBA8A97}" presName="gear1srcNode" presStyleLbl="node1" presStyleIdx="0" presStyleCnt="3"/>
      <dgm:spPr/>
      <dgm:t>
        <a:bodyPr/>
        <a:lstStyle/>
        <a:p>
          <a:endParaRPr lang="en-US"/>
        </a:p>
      </dgm:t>
    </dgm:pt>
    <dgm:pt modelId="{A8596313-64AE-41E4-8C3D-F51DCDC1B782}" type="pres">
      <dgm:prSet presAssocID="{77F322A1-8C96-429C-9E7E-FDBB8DBA8A97}" presName="gear1dstNode" presStyleLbl="node1" presStyleIdx="0" presStyleCnt="3"/>
      <dgm:spPr/>
      <dgm:t>
        <a:bodyPr/>
        <a:lstStyle/>
        <a:p>
          <a:endParaRPr lang="en-US"/>
        </a:p>
      </dgm:t>
    </dgm:pt>
    <dgm:pt modelId="{1412C340-E7D2-4AEF-BDC8-63C3B5C29A6E}" type="pres">
      <dgm:prSet presAssocID="{8340B37C-601B-42BB-A3DA-A2D0AF840D74}" presName="gear2" presStyleLbl="node1" presStyleIdx="1" presStyleCnt="3">
        <dgm:presLayoutVars>
          <dgm:chMax val="1"/>
          <dgm:bulletEnabled val="1"/>
        </dgm:presLayoutVars>
      </dgm:prSet>
      <dgm:spPr/>
      <dgm:t>
        <a:bodyPr/>
        <a:lstStyle/>
        <a:p>
          <a:endParaRPr lang="en-US"/>
        </a:p>
      </dgm:t>
    </dgm:pt>
    <dgm:pt modelId="{6BDD80DD-CAD5-4A0A-B9FC-EB1F6CFE8A5B}" type="pres">
      <dgm:prSet presAssocID="{8340B37C-601B-42BB-A3DA-A2D0AF840D74}" presName="gear2srcNode" presStyleLbl="node1" presStyleIdx="1" presStyleCnt="3"/>
      <dgm:spPr/>
      <dgm:t>
        <a:bodyPr/>
        <a:lstStyle/>
        <a:p>
          <a:endParaRPr lang="en-US"/>
        </a:p>
      </dgm:t>
    </dgm:pt>
    <dgm:pt modelId="{8FD15079-D522-403A-8BAA-BC4E17242220}" type="pres">
      <dgm:prSet presAssocID="{8340B37C-601B-42BB-A3DA-A2D0AF840D74}" presName="gear2dstNode" presStyleLbl="node1" presStyleIdx="1" presStyleCnt="3"/>
      <dgm:spPr/>
      <dgm:t>
        <a:bodyPr/>
        <a:lstStyle/>
        <a:p>
          <a:endParaRPr lang="en-US"/>
        </a:p>
      </dgm:t>
    </dgm:pt>
    <dgm:pt modelId="{069A6D88-EC33-4E0D-A628-B03929ADC871}" type="pres">
      <dgm:prSet presAssocID="{35C7894C-32D7-431F-9BBF-AF108CBC746F}" presName="gear3" presStyleLbl="node1" presStyleIdx="2" presStyleCnt="3"/>
      <dgm:spPr/>
      <dgm:t>
        <a:bodyPr/>
        <a:lstStyle/>
        <a:p>
          <a:endParaRPr lang="en-US"/>
        </a:p>
      </dgm:t>
    </dgm:pt>
    <dgm:pt modelId="{5012C589-0855-45D8-9515-E23F842B4F93}" type="pres">
      <dgm:prSet presAssocID="{35C7894C-32D7-431F-9BBF-AF108CBC746F}" presName="gear3tx" presStyleLbl="node1" presStyleIdx="2" presStyleCnt="3">
        <dgm:presLayoutVars>
          <dgm:chMax val="1"/>
          <dgm:bulletEnabled val="1"/>
        </dgm:presLayoutVars>
      </dgm:prSet>
      <dgm:spPr/>
      <dgm:t>
        <a:bodyPr/>
        <a:lstStyle/>
        <a:p>
          <a:endParaRPr lang="en-US"/>
        </a:p>
      </dgm:t>
    </dgm:pt>
    <dgm:pt modelId="{3C7F45E9-90CF-4773-8B60-A3214BDAE671}" type="pres">
      <dgm:prSet presAssocID="{35C7894C-32D7-431F-9BBF-AF108CBC746F}" presName="gear3srcNode" presStyleLbl="node1" presStyleIdx="2" presStyleCnt="3"/>
      <dgm:spPr/>
      <dgm:t>
        <a:bodyPr/>
        <a:lstStyle/>
        <a:p>
          <a:endParaRPr lang="en-US"/>
        </a:p>
      </dgm:t>
    </dgm:pt>
    <dgm:pt modelId="{86E867B7-1385-495F-87F5-55AA47224BFA}" type="pres">
      <dgm:prSet presAssocID="{35C7894C-32D7-431F-9BBF-AF108CBC746F}" presName="gear3dstNode" presStyleLbl="node1" presStyleIdx="2" presStyleCnt="3"/>
      <dgm:spPr/>
      <dgm:t>
        <a:bodyPr/>
        <a:lstStyle/>
        <a:p>
          <a:endParaRPr lang="en-US"/>
        </a:p>
      </dgm:t>
    </dgm:pt>
    <dgm:pt modelId="{CF9673C9-F95C-4CF5-9750-1B7AC8E2B059}" type="pres">
      <dgm:prSet presAssocID="{F5DB209E-5E7C-47C7-9C70-9633E3C413AE}" presName="connector1" presStyleLbl="sibTrans2D1" presStyleIdx="0" presStyleCnt="3"/>
      <dgm:spPr/>
      <dgm:t>
        <a:bodyPr/>
        <a:lstStyle/>
        <a:p>
          <a:endParaRPr lang="en-US"/>
        </a:p>
      </dgm:t>
    </dgm:pt>
    <dgm:pt modelId="{88D72CFC-06AE-40D2-9FB7-AD083F39F3B7}" type="pres">
      <dgm:prSet presAssocID="{EA458B1D-3637-46FA-9E60-912F7940198D}" presName="connector2" presStyleLbl="sibTrans2D1" presStyleIdx="1" presStyleCnt="3"/>
      <dgm:spPr/>
      <dgm:t>
        <a:bodyPr/>
        <a:lstStyle/>
        <a:p>
          <a:endParaRPr lang="en-US"/>
        </a:p>
      </dgm:t>
    </dgm:pt>
    <dgm:pt modelId="{DEDB8ADF-6367-43B8-BAE0-0E4BB3BF9307}" type="pres">
      <dgm:prSet presAssocID="{3ABB8DAB-339F-4489-96EF-99801ABBD029}" presName="connector3" presStyleLbl="sibTrans2D1" presStyleIdx="2" presStyleCnt="3"/>
      <dgm:spPr/>
      <dgm:t>
        <a:bodyPr/>
        <a:lstStyle/>
        <a:p>
          <a:endParaRPr lang="en-US"/>
        </a:p>
      </dgm:t>
    </dgm:pt>
  </dgm:ptLst>
  <dgm:cxnLst>
    <dgm:cxn modelId="{ACDBD6C6-60A8-4C08-91D0-B51AC82676C7}" type="presOf" srcId="{F5DB209E-5E7C-47C7-9C70-9633E3C413AE}" destId="{CF9673C9-F95C-4CF5-9750-1B7AC8E2B059}" srcOrd="0" destOrd="0" presId="urn:microsoft.com/office/officeart/2005/8/layout/gear1"/>
    <dgm:cxn modelId="{9F495625-2DD8-4A1D-90EC-B2F85CC115AB}" srcId="{88665BB1-C6D5-4F00-AEA6-60DA77AF095F}" destId="{35C7894C-32D7-431F-9BBF-AF108CBC746F}" srcOrd="2" destOrd="0" parTransId="{E0BBEF77-DDDD-43D1-8998-CFCCACAC7969}" sibTransId="{3ABB8DAB-339F-4489-96EF-99801ABBD029}"/>
    <dgm:cxn modelId="{E660E16A-2D7A-4F3B-9F59-C7BBBCB31FC8}" type="presOf" srcId="{35C7894C-32D7-431F-9BBF-AF108CBC746F}" destId="{86E867B7-1385-495F-87F5-55AA47224BFA}" srcOrd="3" destOrd="0" presId="urn:microsoft.com/office/officeart/2005/8/layout/gear1"/>
    <dgm:cxn modelId="{5C7E13E9-FE66-4F13-ACE9-39FD394058D7}" type="presOf" srcId="{3ABB8DAB-339F-4489-96EF-99801ABBD029}" destId="{DEDB8ADF-6367-43B8-BAE0-0E4BB3BF9307}" srcOrd="0" destOrd="0" presId="urn:microsoft.com/office/officeart/2005/8/layout/gear1"/>
    <dgm:cxn modelId="{78B4E43C-C990-4C0D-B34A-426EEDEC813E}" srcId="{88665BB1-C6D5-4F00-AEA6-60DA77AF095F}" destId="{8340B37C-601B-42BB-A3DA-A2D0AF840D74}" srcOrd="1" destOrd="0" parTransId="{9FC08B5B-49FC-463A-8972-A9BBB5D254CC}" sibTransId="{EA458B1D-3637-46FA-9E60-912F7940198D}"/>
    <dgm:cxn modelId="{354B6981-B946-41C6-B008-7E1340481A16}" type="presOf" srcId="{77F322A1-8C96-429C-9E7E-FDBB8DBA8A97}" destId="{A8596313-64AE-41E4-8C3D-F51DCDC1B782}" srcOrd="2" destOrd="0" presId="urn:microsoft.com/office/officeart/2005/8/layout/gear1"/>
    <dgm:cxn modelId="{94C062C1-C0C1-411A-BD73-52FCB5962096}" type="presOf" srcId="{8340B37C-601B-42BB-A3DA-A2D0AF840D74}" destId="{1412C340-E7D2-4AEF-BDC8-63C3B5C29A6E}" srcOrd="0" destOrd="0" presId="urn:microsoft.com/office/officeart/2005/8/layout/gear1"/>
    <dgm:cxn modelId="{20B021E9-FFCD-4F8A-8490-1BE513ADA75E}" type="presOf" srcId="{88665BB1-C6D5-4F00-AEA6-60DA77AF095F}" destId="{BCEDC3E0-7AA9-41C5-9DA0-9FED3D29E5E3}" srcOrd="0" destOrd="0" presId="urn:microsoft.com/office/officeart/2005/8/layout/gear1"/>
    <dgm:cxn modelId="{1063356E-E7A4-46CE-87E9-8843699FBE70}" type="presOf" srcId="{77F322A1-8C96-429C-9E7E-FDBB8DBA8A97}" destId="{AAD7A421-E894-4E95-8CE6-E2EF5FBE75C9}" srcOrd="1" destOrd="0" presId="urn:microsoft.com/office/officeart/2005/8/layout/gear1"/>
    <dgm:cxn modelId="{53FDE885-335A-433E-8857-D61363CC9003}" type="presOf" srcId="{35C7894C-32D7-431F-9BBF-AF108CBC746F}" destId="{069A6D88-EC33-4E0D-A628-B03929ADC871}" srcOrd="0" destOrd="0" presId="urn:microsoft.com/office/officeart/2005/8/layout/gear1"/>
    <dgm:cxn modelId="{88A1D54A-AFA4-4632-84A2-A782BC1B5479}" type="presOf" srcId="{EA458B1D-3637-46FA-9E60-912F7940198D}" destId="{88D72CFC-06AE-40D2-9FB7-AD083F39F3B7}" srcOrd="0" destOrd="0" presId="urn:microsoft.com/office/officeart/2005/8/layout/gear1"/>
    <dgm:cxn modelId="{1270F4F9-E7F3-4795-82B1-D93E146EFF79}" type="presOf" srcId="{35C7894C-32D7-431F-9BBF-AF108CBC746F}" destId="{3C7F45E9-90CF-4773-8B60-A3214BDAE671}" srcOrd="2" destOrd="0" presId="urn:microsoft.com/office/officeart/2005/8/layout/gear1"/>
    <dgm:cxn modelId="{FA0F19FA-6C69-41BE-99CB-33A89FE12C98}" type="presOf" srcId="{8340B37C-601B-42BB-A3DA-A2D0AF840D74}" destId="{6BDD80DD-CAD5-4A0A-B9FC-EB1F6CFE8A5B}" srcOrd="1" destOrd="0" presId="urn:microsoft.com/office/officeart/2005/8/layout/gear1"/>
    <dgm:cxn modelId="{E3E226F1-0016-4E0A-AFF5-56EFC7421524}" type="presOf" srcId="{77F322A1-8C96-429C-9E7E-FDBB8DBA8A97}" destId="{E2EBE030-56CE-47B9-9AD3-958FE0B9A3A4}" srcOrd="0" destOrd="0" presId="urn:microsoft.com/office/officeart/2005/8/layout/gear1"/>
    <dgm:cxn modelId="{526F3DEB-F903-4789-B25D-44B5B3C7DAC2}" srcId="{88665BB1-C6D5-4F00-AEA6-60DA77AF095F}" destId="{77F322A1-8C96-429C-9E7E-FDBB8DBA8A97}" srcOrd="0" destOrd="0" parTransId="{AE9B9641-66B2-4D50-9DCC-B9FE8947195E}" sibTransId="{F5DB209E-5E7C-47C7-9C70-9633E3C413AE}"/>
    <dgm:cxn modelId="{BEE9AE46-F70D-4208-B35D-BBD356ECAA8C}" type="presOf" srcId="{35C7894C-32D7-431F-9BBF-AF108CBC746F}" destId="{5012C589-0855-45D8-9515-E23F842B4F93}" srcOrd="1" destOrd="0" presId="urn:microsoft.com/office/officeart/2005/8/layout/gear1"/>
    <dgm:cxn modelId="{31590684-EBD9-457B-B4DF-084585332BD9}" type="presOf" srcId="{8340B37C-601B-42BB-A3DA-A2D0AF840D74}" destId="{8FD15079-D522-403A-8BAA-BC4E17242220}" srcOrd="2" destOrd="0" presId="urn:microsoft.com/office/officeart/2005/8/layout/gear1"/>
    <dgm:cxn modelId="{D11917D5-B371-4FEB-998C-AC107310D565}" type="presParOf" srcId="{BCEDC3E0-7AA9-41C5-9DA0-9FED3D29E5E3}" destId="{E2EBE030-56CE-47B9-9AD3-958FE0B9A3A4}" srcOrd="0" destOrd="0" presId="urn:microsoft.com/office/officeart/2005/8/layout/gear1"/>
    <dgm:cxn modelId="{07A69869-DB82-48AD-8261-A6110ABCF541}" type="presParOf" srcId="{BCEDC3E0-7AA9-41C5-9DA0-9FED3D29E5E3}" destId="{AAD7A421-E894-4E95-8CE6-E2EF5FBE75C9}" srcOrd="1" destOrd="0" presId="urn:microsoft.com/office/officeart/2005/8/layout/gear1"/>
    <dgm:cxn modelId="{9AD52249-92B0-4B61-9DDD-C03236531052}" type="presParOf" srcId="{BCEDC3E0-7AA9-41C5-9DA0-9FED3D29E5E3}" destId="{A8596313-64AE-41E4-8C3D-F51DCDC1B782}" srcOrd="2" destOrd="0" presId="urn:microsoft.com/office/officeart/2005/8/layout/gear1"/>
    <dgm:cxn modelId="{99AF9900-F0A4-42CD-B6DF-2F30B838ADC1}" type="presParOf" srcId="{BCEDC3E0-7AA9-41C5-9DA0-9FED3D29E5E3}" destId="{1412C340-E7D2-4AEF-BDC8-63C3B5C29A6E}" srcOrd="3" destOrd="0" presId="urn:microsoft.com/office/officeart/2005/8/layout/gear1"/>
    <dgm:cxn modelId="{2A8BD201-B481-430F-8700-FC6896BF0451}" type="presParOf" srcId="{BCEDC3E0-7AA9-41C5-9DA0-9FED3D29E5E3}" destId="{6BDD80DD-CAD5-4A0A-B9FC-EB1F6CFE8A5B}" srcOrd="4" destOrd="0" presId="urn:microsoft.com/office/officeart/2005/8/layout/gear1"/>
    <dgm:cxn modelId="{915B2897-63E6-4041-B149-18AC4D014F84}" type="presParOf" srcId="{BCEDC3E0-7AA9-41C5-9DA0-9FED3D29E5E3}" destId="{8FD15079-D522-403A-8BAA-BC4E17242220}" srcOrd="5" destOrd="0" presId="urn:microsoft.com/office/officeart/2005/8/layout/gear1"/>
    <dgm:cxn modelId="{F2192680-4D3A-4D7A-ABC2-3B05D803FD5E}" type="presParOf" srcId="{BCEDC3E0-7AA9-41C5-9DA0-9FED3D29E5E3}" destId="{069A6D88-EC33-4E0D-A628-B03929ADC871}" srcOrd="6" destOrd="0" presId="urn:microsoft.com/office/officeart/2005/8/layout/gear1"/>
    <dgm:cxn modelId="{A9C1C667-4EC6-4B26-BAAD-AB80E2275322}" type="presParOf" srcId="{BCEDC3E0-7AA9-41C5-9DA0-9FED3D29E5E3}" destId="{5012C589-0855-45D8-9515-E23F842B4F93}" srcOrd="7" destOrd="0" presId="urn:microsoft.com/office/officeart/2005/8/layout/gear1"/>
    <dgm:cxn modelId="{4024768D-6857-4BBD-8E19-4E15D7C97C38}" type="presParOf" srcId="{BCEDC3E0-7AA9-41C5-9DA0-9FED3D29E5E3}" destId="{3C7F45E9-90CF-4773-8B60-A3214BDAE671}" srcOrd="8" destOrd="0" presId="urn:microsoft.com/office/officeart/2005/8/layout/gear1"/>
    <dgm:cxn modelId="{FF147FB8-FEAF-45D4-AD4E-04AE79D4894F}" type="presParOf" srcId="{BCEDC3E0-7AA9-41C5-9DA0-9FED3D29E5E3}" destId="{86E867B7-1385-495F-87F5-55AA47224BFA}" srcOrd="9" destOrd="0" presId="urn:microsoft.com/office/officeart/2005/8/layout/gear1"/>
    <dgm:cxn modelId="{AA78324D-D2F9-4F50-A618-4EC10B9522F7}" type="presParOf" srcId="{BCEDC3E0-7AA9-41C5-9DA0-9FED3D29E5E3}" destId="{CF9673C9-F95C-4CF5-9750-1B7AC8E2B059}" srcOrd="10" destOrd="0" presId="urn:microsoft.com/office/officeart/2005/8/layout/gear1"/>
    <dgm:cxn modelId="{013494CF-9C5D-4841-9795-A21EADFA9389}" type="presParOf" srcId="{BCEDC3E0-7AA9-41C5-9DA0-9FED3D29E5E3}" destId="{88D72CFC-06AE-40D2-9FB7-AD083F39F3B7}" srcOrd="11" destOrd="0" presId="urn:microsoft.com/office/officeart/2005/8/layout/gear1"/>
    <dgm:cxn modelId="{5EF8A5B6-1824-4B4D-8DC0-2C94208768F6}" type="presParOf" srcId="{BCEDC3E0-7AA9-41C5-9DA0-9FED3D29E5E3}" destId="{DEDB8ADF-6367-43B8-BAE0-0E4BB3BF9307}"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BE030-56CE-47B9-9AD3-958FE0B9A3A4}">
      <dsp:nvSpPr>
        <dsp:cNvPr id="0" name=""/>
        <dsp:cNvSpPr/>
      </dsp:nvSpPr>
      <dsp:spPr>
        <a:xfrm>
          <a:off x="3265101" y="2457450"/>
          <a:ext cx="3003550" cy="3003550"/>
        </a:xfrm>
        <a:prstGeom prst="gear9">
          <a:avLst/>
        </a:prstGeom>
        <a:solidFill>
          <a:schemeClr val="tx2">
            <a:lumMod val="60000"/>
            <a:lumOff val="4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solidFill>
                <a:schemeClr val="bg1"/>
              </a:solidFill>
            </a:rPr>
            <a:t>Soils </a:t>
          </a:r>
          <a:r>
            <a:rPr lang="en-US" sz="2600" kern="1200" dirty="0" smtClean="0"/>
            <a:t>&amp; Nutrients</a:t>
          </a:r>
          <a:endParaRPr lang="en-US" sz="2600" kern="1200" dirty="0"/>
        </a:p>
      </dsp:txBody>
      <dsp:txXfrm>
        <a:off x="3868948" y="3161017"/>
        <a:ext cx="1795856" cy="1543887"/>
      </dsp:txXfrm>
    </dsp:sp>
    <dsp:sp modelId="{1412C340-E7D2-4AEF-BDC8-63C3B5C29A6E}">
      <dsp:nvSpPr>
        <dsp:cNvPr id="0" name=""/>
        <dsp:cNvSpPr/>
      </dsp:nvSpPr>
      <dsp:spPr>
        <a:xfrm>
          <a:off x="1517581" y="1747520"/>
          <a:ext cx="2184400" cy="2184400"/>
        </a:xfrm>
        <a:prstGeom prst="gear6">
          <a:avLst/>
        </a:prstGeom>
        <a:solidFill>
          <a:schemeClr val="accent4">
            <a:hueOff val="-246306"/>
            <a:satOff val="7355"/>
            <a:lumOff val="284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t>Biota</a:t>
          </a:r>
          <a:endParaRPr lang="en-US" sz="2600" kern="1200" dirty="0"/>
        </a:p>
      </dsp:txBody>
      <dsp:txXfrm>
        <a:off x="2067510" y="2300773"/>
        <a:ext cx="1084542" cy="1077894"/>
      </dsp:txXfrm>
    </dsp:sp>
    <dsp:sp modelId="{069A6D88-EC33-4E0D-A628-B03929ADC871}">
      <dsp:nvSpPr>
        <dsp:cNvPr id="0" name=""/>
        <dsp:cNvSpPr/>
      </dsp:nvSpPr>
      <dsp:spPr>
        <a:xfrm rot="20700000">
          <a:off x="2741068" y="240506"/>
          <a:ext cx="2140266" cy="2140266"/>
        </a:xfrm>
        <a:prstGeom prst="gear6">
          <a:avLst/>
        </a:prstGeom>
        <a:solidFill>
          <a:schemeClr val="accent3">
            <a:lumMod val="5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smtClean="0"/>
            <a:t>Wood &amp; Litter</a:t>
          </a:r>
          <a:endParaRPr lang="en-US" sz="2600" kern="1200" dirty="0"/>
        </a:p>
      </dsp:txBody>
      <dsp:txXfrm rot="-20700000">
        <a:off x="3210492" y="709930"/>
        <a:ext cx="1201420" cy="1201420"/>
      </dsp:txXfrm>
    </dsp:sp>
    <dsp:sp modelId="{CF9673C9-F95C-4CF5-9750-1B7AC8E2B059}">
      <dsp:nvSpPr>
        <dsp:cNvPr id="0" name=""/>
        <dsp:cNvSpPr/>
      </dsp:nvSpPr>
      <dsp:spPr>
        <a:xfrm>
          <a:off x="3048302" y="1996124"/>
          <a:ext cx="3844544" cy="3844544"/>
        </a:xfrm>
        <a:prstGeom prst="circularArrow">
          <a:avLst>
            <a:gd name="adj1" fmla="val 4687"/>
            <a:gd name="adj2" fmla="val 299029"/>
            <a:gd name="adj3" fmla="val 2539926"/>
            <a:gd name="adj4" fmla="val 15811009"/>
            <a:gd name="adj5" fmla="val 5469"/>
          </a:avLst>
        </a:prstGeom>
        <a:solidFill>
          <a:schemeClr val="tx2">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sp>
    <dsp:sp modelId="{88D72CFC-06AE-40D2-9FB7-AD083F39F3B7}">
      <dsp:nvSpPr>
        <dsp:cNvPr id="0" name=""/>
        <dsp:cNvSpPr/>
      </dsp:nvSpPr>
      <dsp:spPr>
        <a:xfrm>
          <a:off x="1130728" y="1258758"/>
          <a:ext cx="2793301" cy="2793301"/>
        </a:xfrm>
        <a:prstGeom prst="leftCircularArrow">
          <a:avLst>
            <a:gd name="adj1" fmla="val 6452"/>
            <a:gd name="adj2" fmla="val 429999"/>
            <a:gd name="adj3" fmla="val 10489124"/>
            <a:gd name="adj4" fmla="val 14837806"/>
            <a:gd name="adj5" fmla="val 7527"/>
          </a:avLst>
        </a:prstGeom>
        <a:solidFill>
          <a:schemeClr val="accent4">
            <a:hueOff val="-246306"/>
            <a:satOff val="7355"/>
            <a:lumOff val="284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EDB8ADF-6367-43B8-BAE0-0E4BB3BF9307}">
      <dsp:nvSpPr>
        <dsp:cNvPr id="0" name=""/>
        <dsp:cNvSpPr/>
      </dsp:nvSpPr>
      <dsp:spPr>
        <a:xfrm>
          <a:off x="2246003" y="-233727"/>
          <a:ext cx="3011741" cy="3011741"/>
        </a:xfrm>
        <a:prstGeom prst="circularArrow">
          <a:avLst>
            <a:gd name="adj1" fmla="val 5984"/>
            <a:gd name="adj2" fmla="val 394124"/>
            <a:gd name="adj3" fmla="val 13313824"/>
            <a:gd name="adj4" fmla="val 10508221"/>
            <a:gd name="adj5" fmla="val 6981"/>
          </a:avLst>
        </a:prstGeom>
        <a:solidFill>
          <a:schemeClr val="accent3">
            <a:lumMod val="5000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AF3D41-FD5C-470A-9516-4604ADA9CAC9}" type="datetimeFigureOut">
              <a:rPr lang="en-US" smtClean="0"/>
              <a:t>4/26/2017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4EBAE3-1C0C-4EB7-B4E8-323D91C9E722}" type="slidenum">
              <a:rPr lang="en-US" smtClean="0"/>
              <a:t>‹#›</a:t>
            </a:fld>
            <a:endParaRPr lang="en-US"/>
          </a:p>
        </p:txBody>
      </p:sp>
    </p:spTree>
    <p:extLst>
      <p:ext uri="{BB962C8B-B14F-4D97-AF65-F5344CB8AC3E}">
        <p14:creationId xmlns:p14="http://schemas.microsoft.com/office/powerpoint/2010/main" val="1991392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book is a synopsis of our knowledge of </a:t>
            </a:r>
            <a:r>
              <a:rPr lang="en-US" b="1" dirty="0" smtClean="0"/>
              <a:t>Moist Coniferous</a:t>
            </a:r>
            <a:r>
              <a:rPr lang="en-US" b="1" baseline="0" dirty="0" smtClean="0"/>
              <a:t> Forests in the Northwest, </a:t>
            </a:r>
            <a:r>
              <a:rPr lang="en-US" b="0" baseline="0" dirty="0" smtClean="0"/>
              <a:t>written for an international audience of natural resource managers, students, and the informed public.  Editing for voice, tone and content makes for easy reading and concepts that build upon each other, across chapters.  We frame the past, characterize today, encapsulate the key new science findings and management lessons learned, and look ahead at what is next.</a:t>
            </a:r>
            <a:endParaRPr lang="en-US" b="1" dirty="0"/>
          </a:p>
        </p:txBody>
      </p:sp>
      <p:sp>
        <p:nvSpPr>
          <p:cNvPr id="4" name="Slide Number Placeholder 3"/>
          <p:cNvSpPr>
            <a:spLocks noGrp="1"/>
          </p:cNvSpPr>
          <p:nvPr>
            <p:ph type="sldNum" sz="quarter" idx="10"/>
          </p:nvPr>
        </p:nvSpPr>
        <p:spPr/>
        <p:txBody>
          <a:bodyPr/>
          <a:lstStyle/>
          <a:p>
            <a:fld id="{894EBAE3-1C0C-4EB7-B4E8-323D91C9E722}" type="slidenum">
              <a:rPr lang="en-US" smtClean="0"/>
              <a:t>1</a:t>
            </a:fld>
            <a:endParaRPr lang="en-US"/>
          </a:p>
        </p:txBody>
      </p:sp>
    </p:spTree>
    <p:extLst>
      <p:ext uri="{BB962C8B-B14F-4D97-AF65-F5344CB8AC3E}">
        <p14:creationId xmlns:p14="http://schemas.microsoft.com/office/powerpoint/2010/main" val="2649228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Adaptive management requires a disciplined approach to testing,</a:t>
            </a:r>
            <a:r>
              <a:rPr lang="en-US" sz="1200" kern="1200" baseline="0" dirty="0" smtClean="0">
                <a:solidFill>
                  <a:schemeClr val="tx1"/>
                </a:solidFill>
                <a:effectLst/>
                <a:latin typeface="+mn-lt"/>
                <a:ea typeface="+mn-ea"/>
                <a:cs typeface="+mn-cs"/>
              </a:rPr>
              <a:t> monitoring, and evaluating our ability to reach agreed-upon goals for forest management. </a:t>
            </a:r>
            <a:r>
              <a:rPr lang="en-US" sz="1200" kern="1200" dirty="0" smtClean="0">
                <a:solidFill>
                  <a:schemeClr val="tx1"/>
                </a:solidFill>
                <a:effectLst/>
                <a:latin typeface="+mn-lt"/>
                <a:ea typeface="+mn-ea"/>
                <a:cs typeface="+mn-cs"/>
              </a:rPr>
              <a:t>While some elements of adaptive management are evident in forest management practices over the last 20 years, several planned projects have been stalled by legal challenges.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94EBAE3-1C0C-4EB7-B4E8-323D91C9E722}" type="slidenum">
              <a:rPr lang="en-US" smtClean="0"/>
              <a:t>10</a:t>
            </a:fld>
            <a:endParaRPr lang="en-US"/>
          </a:p>
        </p:txBody>
      </p:sp>
    </p:spTree>
    <p:extLst>
      <p:ext uri="{BB962C8B-B14F-4D97-AF65-F5344CB8AC3E}">
        <p14:creationId xmlns:p14="http://schemas.microsoft.com/office/powerpoint/2010/main" val="3130059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Collaborative groups addressing novel community-scale forest governance at larger spatial scales are being convened regionally. Whether they will succeed has yet to be determined</a:t>
            </a:r>
            <a:r>
              <a:rPr lang="en-US"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94EBAE3-1C0C-4EB7-B4E8-323D91C9E722}" type="slidenum">
              <a:rPr lang="en-US" smtClean="0"/>
              <a:t>11</a:t>
            </a:fld>
            <a:endParaRPr lang="en-US"/>
          </a:p>
        </p:txBody>
      </p:sp>
    </p:spTree>
    <p:extLst>
      <p:ext uri="{BB962C8B-B14F-4D97-AF65-F5344CB8AC3E}">
        <p14:creationId xmlns:p14="http://schemas.microsoft.com/office/powerpoint/2010/main" val="4053451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smtClean="0"/>
              <a:t>Today’s </a:t>
            </a:r>
            <a:r>
              <a:rPr lang="en-US" sz="1200" dirty="0" err="1" smtClean="0"/>
              <a:t>silviculture</a:t>
            </a:r>
            <a:r>
              <a:rPr lang="en-US" sz="1200" baseline="0" dirty="0" smtClean="0"/>
              <a:t> is applied at multiple scales. </a:t>
            </a:r>
            <a:r>
              <a:rPr lang="en-US" sz="1200" baseline="0" dirty="0" err="1" smtClean="0"/>
              <a:t>Silvicultural</a:t>
            </a:r>
            <a:r>
              <a:rPr lang="en-US" sz="1200" baseline="0" dirty="0" smtClean="0"/>
              <a:t> practices can support v</a:t>
            </a:r>
            <a:r>
              <a:rPr lang="en-US" sz="1200" dirty="0" smtClean="0"/>
              <a:t>ariation in spread and density of tree cover, and</a:t>
            </a:r>
            <a:r>
              <a:rPr lang="en-US" sz="1200" baseline="0" dirty="0" smtClean="0"/>
              <a:t> affect </a:t>
            </a:r>
            <a:r>
              <a:rPr lang="en-US" sz="1200" baseline="0" dirty="0" err="1" smtClean="0"/>
              <a:t>suitabilitly</a:t>
            </a:r>
            <a:r>
              <a:rPr lang="en-US" sz="1200" baseline="0" dirty="0" smtClean="0"/>
              <a:t> of forests and streams for wildlife. Understanding tree death and its role (</a:t>
            </a:r>
            <a:r>
              <a:rPr lang="en-US" sz="1200" baseline="0" dirty="0" err="1" smtClean="0"/>
              <a:t>m</a:t>
            </a:r>
            <a:r>
              <a:rPr lang="en-US" sz="1200" dirty="0" err="1" smtClean="0"/>
              <a:t>orticulture</a:t>
            </a:r>
            <a:r>
              <a:rPr lang="en-US" sz="1200" dirty="0" smtClean="0"/>
              <a:t>) is part of the picture,</a:t>
            </a:r>
            <a:r>
              <a:rPr lang="en-US" sz="1200" baseline="0" dirty="0" smtClean="0"/>
              <a:t> as is m</a:t>
            </a:r>
            <a:r>
              <a:rPr lang="en-US" sz="1200" dirty="0" smtClean="0"/>
              <a:t>anaging </a:t>
            </a:r>
            <a:r>
              <a:rPr lang="en-US" sz="1200" dirty="0" smtClean="0"/>
              <a:t>adaptive </a:t>
            </a:r>
            <a:r>
              <a:rPr lang="en-US" sz="1200" dirty="0" smtClean="0"/>
              <a:t>capacity of forests for</a:t>
            </a:r>
            <a:r>
              <a:rPr lang="en-US" sz="1200" baseline="0" dirty="0" smtClean="0"/>
              <a:t> climate change and other threats. </a:t>
            </a:r>
            <a:r>
              <a:rPr lang="en-US" dirty="0" smtClean="0"/>
              <a:t>A </a:t>
            </a:r>
            <a:r>
              <a:rPr lang="en-US" dirty="0" smtClean="0"/>
              <a:t>pulse of alternative </a:t>
            </a:r>
            <a:r>
              <a:rPr lang="en-US" dirty="0" err="1" smtClean="0"/>
              <a:t>silvicultural</a:t>
            </a:r>
            <a:r>
              <a:rPr lang="en-US" dirty="0" smtClean="0"/>
              <a:t> approaches has been tested in the last few decades, with goals to accelerate development of late-successional forest conditions, achieve ecological objectives during active forest management, and manage fire and other risks. </a:t>
            </a:r>
          </a:p>
          <a:p>
            <a:pPr marL="0" indent="0">
              <a:buFont typeface="Arial" panose="020B0604020202020204" pitchFamily="34" charset="0"/>
              <a:buNone/>
            </a:pPr>
            <a:r>
              <a:rPr lang="en-US"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894EBAE3-1C0C-4EB7-B4E8-323D91C9E722}" type="slidenum">
              <a:rPr lang="en-US" smtClean="0"/>
              <a:t>12</a:t>
            </a:fld>
            <a:endParaRPr lang="en-US"/>
          </a:p>
        </p:txBody>
      </p:sp>
    </p:spTree>
    <p:extLst>
      <p:ext uri="{BB962C8B-B14F-4D97-AF65-F5344CB8AC3E}">
        <p14:creationId xmlns:p14="http://schemas.microsoft.com/office/powerpoint/2010/main" val="2924252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Productivity of moist coniferous forests is associated with soil diversity, atmospheric conditions (growing seasons, CO2), non-coniferous vegetation, and harvest practices including soil compaction and nutrient retention. Its relationship to fire, </a:t>
            </a:r>
            <a:r>
              <a:rPr lang="en-US" dirty="0" smtClean="0"/>
              <a:t>downed </a:t>
            </a:r>
            <a:r>
              <a:rPr lang="en-US" dirty="0" smtClean="0"/>
              <a:t>wood, and active management techniques is more variable</a:t>
            </a:r>
            <a:r>
              <a:rPr lang="en-US" dirty="0" smtClean="0"/>
              <a:t>.</a:t>
            </a:r>
            <a:endParaRPr lang="en-US" dirty="0" smtClean="0"/>
          </a:p>
        </p:txBody>
      </p:sp>
      <p:sp>
        <p:nvSpPr>
          <p:cNvPr id="4" name="Slide Number Placeholder 3"/>
          <p:cNvSpPr>
            <a:spLocks noGrp="1"/>
          </p:cNvSpPr>
          <p:nvPr>
            <p:ph type="sldNum" sz="quarter" idx="10"/>
          </p:nvPr>
        </p:nvSpPr>
        <p:spPr/>
        <p:txBody>
          <a:bodyPr/>
          <a:lstStyle/>
          <a:p>
            <a:fld id="{894EBAE3-1C0C-4EB7-B4E8-323D91C9E722}" type="slidenum">
              <a:rPr lang="en-US" smtClean="0"/>
              <a:t>13</a:t>
            </a:fld>
            <a:endParaRPr lang="en-US"/>
          </a:p>
        </p:txBody>
      </p:sp>
    </p:spTree>
    <p:extLst>
      <p:ext uri="{BB962C8B-B14F-4D97-AF65-F5344CB8AC3E}">
        <p14:creationId xmlns:p14="http://schemas.microsoft.com/office/powerpoint/2010/main" val="79321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Northwest forests sequester large amounts of carbon, preventing the release of gases that would contribute to the greenhouse effect. Management to retain and restore forest lands, maintain and improve ecosystem and soil productivity, and increase the lifespan of carbon in live and dead wood as well as forest products would maintain or increase the size of this carbon store</a:t>
            </a:r>
            <a:r>
              <a:rPr lang="en-US" dirty="0" smtClean="0"/>
              <a:t>.</a:t>
            </a:r>
            <a:endParaRPr lang="en-US" dirty="0" smtClean="0"/>
          </a:p>
        </p:txBody>
      </p:sp>
      <p:sp>
        <p:nvSpPr>
          <p:cNvPr id="4" name="Slide Number Placeholder 3"/>
          <p:cNvSpPr>
            <a:spLocks noGrp="1"/>
          </p:cNvSpPr>
          <p:nvPr>
            <p:ph type="sldNum" sz="quarter" idx="10"/>
          </p:nvPr>
        </p:nvSpPr>
        <p:spPr/>
        <p:txBody>
          <a:bodyPr/>
          <a:lstStyle/>
          <a:p>
            <a:fld id="{894EBAE3-1C0C-4EB7-B4E8-323D91C9E722}" type="slidenum">
              <a:rPr lang="en-US" smtClean="0"/>
              <a:t>14</a:t>
            </a:fld>
            <a:endParaRPr lang="en-US"/>
          </a:p>
        </p:txBody>
      </p:sp>
    </p:spTree>
    <p:extLst>
      <p:ext uri="{BB962C8B-B14F-4D97-AF65-F5344CB8AC3E}">
        <p14:creationId xmlns:p14="http://schemas.microsoft.com/office/powerpoint/2010/main" val="6142681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Biodiversity elements as ecosystem services of moist coniferous forests have become a dominant management priority over the last 20 years. Hundreds of species, their life-history variation, and their key ecological functions are being actively managed for long-term persistence. Important lessons include the need to consider multiple disturbances to species, not just effects of timber harvest, and connectivity of their habitat across all </a:t>
            </a:r>
            <a:r>
              <a:rPr lang="en-US" dirty="0" smtClean="0"/>
              <a:t>land ownerships.</a:t>
            </a:r>
            <a:endParaRPr lang="en-US" dirty="0" smtClean="0"/>
          </a:p>
        </p:txBody>
      </p:sp>
      <p:sp>
        <p:nvSpPr>
          <p:cNvPr id="4" name="Slide Number Placeholder 3"/>
          <p:cNvSpPr>
            <a:spLocks noGrp="1"/>
          </p:cNvSpPr>
          <p:nvPr>
            <p:ph type="sldNum" sz="quarter" idx="10"/>
          </p:nvPr>
        </p:nvSpPr>
        <p:spPr/>
        <p:txBody>
          <a:bodyPr/>
          <a:lstStyle/>
          <a:p>
            <a:fld id="{894EBAE3-1C0C-4EB7-B4E8-323D91C9E722}" type="slidenum">
              <a:rPr lang="en-US" smtClean="0"/>
              <a:t>15</a:t>
            </a:fld>
            <a:endParaRPr lang="en-US"/>
          </a:p>
        </p:txBody>
      </p:sp>
    </p:spTree>
    <p:extLst>
      <p:ext uri="{BB962C8B-B14F-4D97-AF65-F5344CB8AC3E}">
        <p14:creationId xmlns:p14="http://schemas.microsoft.com/office/powerpoint/2010/main" val="14632014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Aquatic-riparian systems are multi-state, with considerable spatial and temporal variation across the region. Use of stream buffers to forestall adverse effects of timber harvest on critical habitat attributes (temperature, </a:t>
            </a:r>
            <a:r>
              <a:rPr lang="en-US" dirty="0" smtClean="0"/>
              <a:t>downed </a:t>
            </a:r>
            <a:r>
              <a:rPr lang="en-US" dirty="0" smtClean="0"/>
              <a:t>wood, landslides) and sensitive species is being tested. Mixed-width riparian buffers are being developed to protect and restore riparian zones for multiple upland and aquatic objectives</a:t>
            </a:r>
            <a:r>
              <a:rPr lang="en-US" dirty="0" smtClean="0"/>
              <a:t>.</a:t>
            </a:r>
            <a:endParaRPr lang="en-US" dirty="0" smtClean="0"/>
          </a:p>
        </p:txBody>
      </p:sp>
      <p:sp>
        <p:nvSpPr>
          <p:cNvPr id="4" name="Slide Number Placeholder 3"/>
          <p:cNvSpPr>
            <a:spLocks noGrp="1"/>
          </p:cNvSpPr>
          <p:nvPr>
            <p:ph type="sldNum" sz="quarter" idx="10"/>
          </p:nvPr>
        </p:nvSpPr>
        <p:spPr/>
        <p:txBody>
          <a:bodyPr/>
          <a:lstStyle/>
          <a:p>
            <a:fld id="{894EBAE3-1C0C-4EB7-B4E8-323D91C9E722}" type="slidenum">
              <a:rPr lang="en-US" smtClean="0"/>
              <a:t>16</a:t>
            </a:fld>
            <a:endParaRPr lang="en-US"/>
          </a:p>
        </p:txBody>
      </p:sp>
    </p:spTree>
    <p:extLst>
      <p:ext uri="{BB962C8B-B14F-4D97-AF65-F5344CB8AC3E}">
        <p14:creationId xmlns:p14="http://schemas.microsoft.com/office/powerpoint/2010/main" val="2946540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multiple ecosystem components being aggregated at the larger spatial scales of watersheds and landscapes, management of key structures, functions, and processes for ecological resilience is a priority. Technological and modeling advances in landscape ecology have stimulated active development of tools to bridge science advances and management needs.</a:t>
            </a:r>
          </a:p>
          <a:p>
            <a:r>
              <a:rPr lang="en-US" dirty="0" smtClean="0"/>
              <a:t>This chapter synthesizes</a:t>
            </a:r>
            <a:r>
              <a:rPr lang="en-US" baseline="0" dirty="0" smtClean="0"/>
              <a:t> key findings from </a:t>
            </a:r>
            <a:r>
              <a:rPr lang="en-US" baseline="0" dirty="0" smtClean="0"/>
              <a:t>large-scale </a:t>
            </a:r>
            <a:r>
              <a:rPr lang="en-US" baseline="0" dirty="0" smtClean="0"/>
              <a:t>studies and models. </a:t>
            </a:r>
            <a:endParaRPr lang="en-US" dirty="0"/>
          </a:p>
        </p:txBody>
      </p:sp>
      <p:sp>
        <p:nvSpPr>
          <p:cNvPr id="4" name="Slide Number Placeholder 3"/>
          <p:cNvSpPr>
            <a:spLocks noGrp="1"/>
          </p:cNvSpPr>
          <p:nvPr>
            <p:ph type="sldNum" sz="quarter" idx="10"/>
          </p:nvPr>
        </p:nvSpPr>
        <p:spPr/>
        <p:txBody>
          <a:bodyPr/>
          <a:lstStyle/>
          <a:p>
            <a:fld id="{894EBAE3-1C0C-4EB7-B4E8-323D91C9E722}" type="slidenum">
              <a:rPr lang="en-US" smtClean="0"/>
              <a:t>17</a:t>
            </a:fld>
            <a:endParaRPr lang="en-US"/>
          </a:p>
        </p:txBody>
      </p:sp>
    </p:spTree>
    <p:extLst>
      <p:ext uri="{BB962C8B-B14F-4D97-AF65-F5344CB8AC3E}">
        <p14:creationId xmlns:p14="http://schemas.microsoft.com/office/powerpoint/2010/main" val="15869218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Climate change patterns in northwest forests are being documented, spurring model development, projections for key ecosystem services, and new management considerations. Climate-smart forest management includes managing for shade, fire risk, and restoration of vegetation for altered climate conditions</a:t>
            </a:r>
            <a:r>
              <a:rPr lang="en-US" dirty="0" smtClean="0"/>
              <a:t>.</a:t>
            </a:r>
            <a:endParaRPr lang="en-US" dirty="0" smtClean="0"/>
          </a:p>
        </p:txBody>
      </p:sp>
      <p:sp>
        <p:nvSpPr>
          <p:cNvPr id="4" name="Slide Number Placeholder 3"/>
          <p:cNvSpPr>
            <a:spLocks noGrp="1"/>
          </p:cNvSpPr>
          <p:nvPr>
            <p:ph type="sldNum" sz="quarter" idx="10"/>
          </p:nvPr>
        </p:nvSpPr>
        <p:spPr/>
        <p:txBody>
          <a:bodyPr/>
          <a:lstStyle/>
          <a:p>
            <a:fld id="{894EBAE3-1C0C-4EB7-B4E8-323D91C9E722}" type="slidenum">
              <a:rPr lang="en-US" smtClean="0"/>
              <a:t>18</a:t>
            </a:fld>
            <a:endParaRPr lang="en-US"/>
          </a:p>
        </p:txBody>
      </p:sp>
    </p:spTree>
    <p:extLst>
      <p:ext uri="{BB962C8B-B14F-4D97-AF65-F5344CB8AC3E}">
        <p14:creationId xmlns:p14="http://schemas.microsoft.com/office/powerpoint/2010/main" val="118438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wealth of new forest products relies on component parts of trees for use in construction, chemical engineering, and consumer goods. This is changing and diversifying ways people think about and conduct timber harvesting. </a:t>
            </a:r>
            <a:r>
              <a:rPr lang="en-US" sz="1200" kern="1200" dirty="0" smtClean="0">
                <a:solidFill>
                  <a:schemeClr val="tx1"/>
                </a:solidFill>
                <a:effectLst/>
                <a:latin typeface="+mn-lt"/>
                <a:ea typeface="+mn-ea"/>
                <a:cs typeface="+mn-cs"/>
              </a:rPr>
              <a:t> Forest products can drive forestry activities and resulting forest</a:t>
            </a:r>
            <a:r>
              <a:rPr lang="en-US" sz="1200" kern="1200" baseline="0" dirty="0" smtClean="0">
                <a:solidFill>
                  <a:schemeClr val="tx1"/>
                </a:solidFill>
                <a:effectLst/>
                <a:latin typeface="+mn-lt"/>
                <a:ea typeface="+mn-ea"/>
                <a:cs typeface="+mn-cs"/>
              </a:rPr>
              <a:t> conditions.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94EBAE3-1C0C-4EB7-B4E8-323D91C9E722}" type="slidenum">
              <a:rPr lang="en-US" smtClean="0"/>
              <a:t>19</a:t>
            </a:fld>
            <a:endParaRPr lang="en-US"/>
          </a:p>
        </p:txBody>
      </p:sp>
    </p:spTree>
    <p:extLst>
      <p:ext uri="{BB962C8B-B14F-4D97-AF65-F5344CB8AC3E}">
        <p14:creationId xmlns:p14="http://schemas.microsoft.com/office/powerpoint/2010/main" val="2849405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This book describes the factors that make human-forest ecosystems dynamic and heterogeneous, synthesizes new knowledge from multiple scientific disciplines, and integrates findings to show how management of both natural and human resources could be strengthened. </a:t>
            </a:r>
            <a:endParaRPr lang="en-US" dirty="0"/>
          </a:p>
        </p:txBody>
      </p:sp>
      <p:sp>
        <p:nvSpPr>
          <p:cNvPr id="4" name="Slide Number Placeholder 3"/>
          <p:cNvSpPr>
            <a:spLocks noGrp="1"/>
          </p:cNvSpPr>
          <p:nvPr>
            <p:ph type="sldNum" sz="quarter" idx="10"/>
          </p:nvPr>
        </p:nvSpPr>
        <p:spPr/>
        <p:txBody>
          <a:bodyPr/>
          <a:lstStyle/>
          <a:p>
            <a:fld id="{894EBAE3-1C0C-4EB7-B4E8-323D91C9E722}" type="slidenum">
              <a:rPr lang="en-US" smtClean="0"/>
              <a:t>2</a:t>
            </a:fld>
            <a:endParaRPr lang="en-US"/>
          </a:p>
        </p:txBody>
      </p:sp>
    </p:spTree>
    <p:extLst>
      <p:ext uri="{BB962C8B-B14F-4D97-AF65-F5344CB8AC3E}">
        <p14:creationId xmlns:p14="http://schemas.microsoft.com/office/powerpoint/2010/main" val="42715124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Trust is essential to effective collaboration among stakeholders with an interest in management of moist forests. Distinguishing four types of trust helps in understanding barriers to conflict resolution. Trust can be built with collaborative adaptive management projects, where partners learn together how systems respond to management treatments</a:t>
            </a:r>
            <a:r>
              <a:rPr lang="en-US" dirty="0" smtClean="0"/>
              <a:t>.</a:t>
            </a:r>
            <a:endParaRPr lang="en-US" dirty="0" smtClean="0"/>
          </a:p>
        </p:txBody>
      </p:sp>
      <p:sp>
        <p:nvSpPr>
          <p:cNvPr id="4" name="Slide Number Placeholder 3"/>
          <p:cNvSpPr>
            <a:spLocks noGrp="1"/>
          </p:cNvSpPr>
          <p:nvPr>
            <p:ph type="sldNum" sz="quarter" idx="10"/>
          </p:nvPr>
        </p:nvSpPr>
        <p:spPr/>
        <p:txBody>
          <a:bodyPr/>
          <a:lstStyle/>
          <a:p>
            <a:fld id="{894EBAE3-1C0C-4EB7-B4E8-323D91C9E722}" type="slidenum">
              <a:rPr lang="en-US" smtClean="0"/>
              <a:t>20</a:t>
            </a:fld>
            <a:endParaRPr lang="en-US"/>
          </a:p>
        </p:txBody>
      </p:sp>
    </p:spTree>
    <p:extLst>
      <p:ext uri="{BB962C8B-B14F-4D97-AF65-F5344CB8AC3E}">
        <p14:creationId xmlns:p14="http://schemas.microsoft.com/office/powerpoint/2010/main" val="21830021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chapter summarizes</a:t>
            </a:r>
            <a:r>
              <a:rPr lang="en-US" baseline="0" dirty="0" smtClean="0"/>
              <a:t> key findings of Chapters 1-18.  Map shows boundaries used in forest planning – useful for different purposes, but some contribute to long-term signatures becoming evident in forest patterns (chapters 6 and 7), which are having consequences for socioeconomic and ecological sustainability and resilience.</a:t>
            </a:r>
            <a:endParaRPr lang="en-US" dirty="0"/>
          </a:p>
        </p:txBody>
      </p:sp>
      <p:sp>
        <p:nvSpPr>
          <p:cNvPr id="4" name="Slide Number Placeholder 3"/>
          <p:cNvSpPr>
            <a:spLocks noGrp="1"/>
          </p:cNvSpPr>
          <p:nvPr>
            <p:ph type="sldNum" sz="quarter" idx="10"/>
          </p:nvPr>
        </p:nvSpPr>
        <p:spPr/>
        <p:txBody>
          <a:bodyPr/>
          <a:lstStyle/>
          <a:p>
            <a:fld id="{894EBAE3-1C0C-4EB7-B4E8-323D91C9E722}" type="slidenum">
              <a:rPr lang="en-US" smtClean="0"/>
              <a:t>21</a:t>
            </a:fld>
            <a:endParaRPr lang="en-US"/>
          </a:p>
        </p:txBody>
      </p:sp>
    </p:spTree>
    <p:extLst>
      <p:ext uri="{BB962C8B-B14F-4D97-AF65-F5344CB8AC3E}">
        <p14:creationId xmlns:p14="http://schemas.microsoft.com/office/powerpoint/2010/main" val="22368294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future trajectories are imagined and consequences listed:  status quo vs. collaborative management.</a:t>
            </a:r>
            <a:r>
              <a:rPr lang="en-US" baseline="0" dirty="0" smtClean="0"/>
              <a:t> The status quo trajectory has risks to resources and socioeconomics. Gains can be envisioned by all-lands approaches with collaborative management, yet uncertainties temper those potential successes.</a:t>
            </a:r>
            <a:r>
              <a:rPr lang="en-US" dirty="0" smtClean="0"/>
              <a:t> </a:t>
            </a:r>
          </a:p>
          <a:p>
            <a:r>
              <a:rPr lang="en-US" dirty="0" smtClean="0"/>
              <a:t>The basic elements of the alternative trajectory are discussed in different</a:t>
            </a:r>
            <a:r>
              <a:rPr lang="en-US" baseline="0" dirty="0" smtClean="0"/>
              <a:t> words in the GTR.</a:t>
            </a:r>
            <a:endParaRPr lang="en-US" dirty="0"/>
          </a:p>
        </p:txBody>
      </p:sp>
      <p:sp>
        <p:nvSpPr>
          <p:cNvPr id="4" name="Slide Number Placeholder 3"/>
          <p:cNvSpPr>
            <a:spLocks noGrp="1"/>
          </p:cNvSpPr>
          <p:nvPr>
            <p:ph type="sldNum" sz="quarter" idx="10"/>
          </p:nvPr>
        </p:nvSpPr>
        <p:spPr/>
        <p:txBody>
          <a:bodyPr/>
          <a:lstStyle/>
          <a:p>
            <a:fld id="{894EBAE3-1C0C-4EB7-B4E8-323D91C9E722}" type="slidenum">
              <a:rPr lang="en-US" smtClean="0"/>
              <a:t>22</a:t>
            </a:fld>
            <a:endParaRPr lang="en-US"/>
          </a:p>
        </p:txBody>
      </p:sp>
    </p:spTree>
    <p:extLst>
      <p:ext uri="{BB962C8B-B14F-4D97-AF65-F5344CB8AC3E}">
        <p14:creationId xmlns:p14="http://schemas.microsoft.com/office/powerpoint/2010/main" val="2575249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Creation </a:t>
            </a:r>
            <a:r>
              <a:rPr lang="en-US" dirty="0" smtClean="0"/>
              <a:t>of today’s human-forest ecosystems has altered forest sustainability objectives from a focus on timber to providing a broader array of ecological services. We are seeing an increase in the amplitude and frequency of change to forests because of human actions, climate change, fire, and other disturbances. This book provides baseline historical context, new knowledge over the last 2–3 decades, and insights into new directions for the next phases of forest management</a:t>
            </a:r>
            <a:endParaRPr lang="en-US" dirty="0"/>
          </a:p>
        </p:txBody>
      </p:sp>
      <p:sp>
        <p:nvSpPr>
          <p:cNvPr id="4" name="Slide Number Placeholder 3"/>
          <p:cNvSpPr>
            <a:spLocks noGrp="1"/>
          </p:cNvSpPr>
          <p:nvPr>
            <p:ph type="sldNum" sz="quarter" idx="10"/>
          </p:nvPr>
        </p:nvSpPr>
        <p:spPr/>
        <p:txBody>
          <a:bodyPr/>
          <a:lstStyle/>
          <a:p>
            <a:fld id="{894EBAE3-1C0C-4EB7-B4E8-323D91C9E722}" type="slidenum">
              <a:rPr lang="en-US" smtClean="0"/>
              <a:t>3</a:t>
            </a:fld>
            <a:endParaRPr lang="en-US"/>
          </a:p>
        </p:txBody>
      </p:sp>
    </p:spTree>
    <p:extLst>
      <p:ext uri="{BB962C8B-B14F-4D97-AF65-F5344CB8AC3E}">
        <p14:creationId xmlns:p14="http://schemas.microsoft.com/office/powerpoint/2010/main" val="491061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Complex vegetation patterns of northwest moist coniferous forests set the stage for a flexible approach to focused commodity production and policies supporting multiple </a:t>
            </a:r>
            <a:r>
              <a:rPr lang="en-US" sz="1200" kern="1200" dirty="0" err="1" smtClean="0">
                <a:solidFill>
                  <a:schemeClr val="tx1"/>
                </a:solidFill>
                <a:effectLst/>
                <a:latin typeface="+mn-lt"/>
                <a:ea typeface="+mn-ea"/>
                <a:cs typeface="+mn-cs"/>
              </a:rPr>
              <a:t>silvicultural</a:t>
            </a:r>
            <a:r>
              <a:rPr lang="en-US" sz="1200" kern="1200" dirty="0" smtClean="0">
                <a:solidFill>
                  <a:schemeClr val="tx1"/>
                </a:solidFill>
                <a:effectLst/>
                <a:latin typeface="+mn-lt"/>
                <a:ea typeface="+mn-ea"/>
                <a:cs typeface="+mn-cs"/>
              </a:rPr>
              <a:t> methods</a:t>
            </a:r>
            <a:r>
              <a:rPr lang="en-US" sz="1200" kern="1200" dirty="0" smtClean="0">
                <a:solidFill>
                  <a:schemeClr val="tx1"/>
                </a:solidFill>
                <a:effectLst/>
                <a:latin typeface="+mn-lt"/>
                <a:ea typeface="+mn-ea"/>
                <a:cs typeface="+mn-cs"/>
              </a:rPr>
              <a:t>. Diversity</a:t>
            </a:r>
            <a:r>
              <a:rPr lang="en-US" sz="1200" kern="1200" baseline="0" dirty="0" smtClean="0">
                <a:solidFill>
                  <a:schemeClr val="tx1"/>
                </a:solidFill>
                <a:effectLst/>
                <a:latin typeface="+mn-lt"/>
                <a:ea typeface="+mn-ea"/>
                <a:cs typeface="+mn-cs"/>
              </a:rPr>
              <a:t> of vegetation and wildlife through time is maintained with a balance of early (pre-forest) conditions and other stages of forest development.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94EBAE3-1C0C-4EB7-B4E8-323D91C9E722}" type="slidenum">
              <a:rPr lang="en-US" smtClean="0"/>
              <a:t>4</a:t>
            </a:fld>
            <a:endParaRPr lang="en-US"/>
          </a:p>
        </p:txBody>
      </p:sp>
    </p:spTree>
    <p:extLst>
      <p:ext uri="{BB962C8B-B14F-4D97-AF65-F5344CB8AC3E}">
        <p14:creationId xmlns:p14="http://schemas.microsoft.com/office/powerpoint/2010/main" val="2218710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Tending forest plants for human uses yields intergenerational knowledge that can help in managing ecosystems for structural, compositional, and functional diversity. Opportunities for collaboration can integrate cultures and perspectives</a:t>
            </a:r>
            <a:r>
              <a:rPr lang="en-US"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94EBAE3-1C0C-4EB7-B4E8-323D91C9E722}" type="slidenum">
              <a:rPr lang="en-US" smtClean="0"/>
              <a:t>5</a:t>
            </a:fld>
            <a:endParaRPr lang="en-US"/>
          </a:p>
        </p:txBody>
      </p:sp>
    </p:spTree>
    <p:extLst>
      <p:ext uri="{BB962C8B-B14F-4D97-AF65-F5344CB8AC3E}">
        <p14:creationId xmlns:p14="http://schemas.microsoft.com/office/powerpoint/2010/main" val="2628456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social and economic conditions of forest-based human communities have not been stable over the past century. Dealing with relentless change is a challenge for community residents and those who value working forested landscapes. </a:t>
            </a:r>
          </a:p>
        </p:txBody>
      </p:sp>
      <p:sp>
        <p:nvSpPr>
          <p:cNvPr id="4" name="Slide Number Placeholder 3"/>
          <p:cNvSpPr>
            <a:spLocks noGrp="1"/>
          </p:cNvSpPr>
          <p:nvPr>
            <p:ph type="sldNum" sz="quarter" idx="10"/>
          </p:nvPr>
        </p:nvSpPr>
        <p:spPr/>
        <p:txBody>
          <a:bodyPr/>
          <a:lstStyle/>
          <a:p>
            <a:fld id="{894EBAE3-1C0C-4EB7-B4E8-323D91C9E722}" type="slidenum">
              <a:rPr lang="en-US" smtClean="0"/>
              <a:t>6</a:t>
            </a:fld>
            <a:endParaRPr lang="en-US"/>
          </a:p>
        </p:txBody>
      </p:sp>
    </p:spTree>
    <p:extLst>
      <p:ext uri="{BB962C8B-B14F-4D97-AF65-F5344CB8AC3E}">
        <p14:creationId xmlns:p14="http://schemas.microsoft.com/office/powerpoint/2010/main" val="2601573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Valuation systems are being developed to describe forest ecosystem services. But societal agreement is needed on priority services, so that these can be used to evaluate human benefit trade-offs and to design management for key forest resources and their supporting components.</a:t>
            </a:r>
          </a:p>
          <a:p>
            <a:r>
              <a:rPr lang="en-US" sz="1200" kern="1200" dirty="0" smtClean="0">
                <a:solidFill>
                  <a:schemeClr val="tx1"/>
                </a:solidFill>
                <a:effectLst/>
                <a:latin typeface="+mn-lt"/>
                <a:ea typeface="+mn-ea"/>
                <a:cs typeface="+mn-cs"/>
              </a:rPr>
              <a:t>This primer on Ecosystem Services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provides an update of valuation systems under development now.</a:t>
            </a:r>
            <a:endParaRPr lang="en-US" dirty="0"/>
          </a:p>
        </p:txBody>
      </p:sp>
      <p:sp>
        <p:nvSpPr>
          <p:cNvPr id="4" name="Slide Number Placeholder 3"/>
          <p:cNvSpPr>
            <a:spLocks noGrp="1"/>
          </p:cNvSpPr>
          <p:nvPr>
            <p:ph type="sldNum" sz="quarter" idx="10"/>
          </p:nvPr>
        </p:nvSpPr>
        <p:spPr/>
        <p:txBody>
          <a:bodyPr/>
          <a:lstStyle/>
          <a:p>
            <a:fld id="{894EBAE3-1C0C-4EB7-B4E8-323D91C9E722}" type="slidenum">
              <a:rPr lang="en-US" smtClean="0"/>
              <a:t>7</a:t>
            </a:fld>
            <a:endParaRPr lang="en-US"/>
          </a:p>
        </p:txBody>
      </p:sp>
    </p:spTree>
    <p:extLst>
      <p:ext uri="{BB962C8B-B14F-4D97-AF65-F5344CB8AC3E}">
        <p14:creationId xmlns:p14="http://schemas.microsoft.com/office/powerpoint/2010/main" val="3328532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Historical forest management in the Pacific Northwest has led to a bimodal landscape with </a:t>
            </a:r>
            <a:r>
              <a:rPr lang="en-US" sz="1200" kern="1200" dirty="0" smtClean="0">
                <a:solidFill>
                  <a:schemeClr val="tx1"/>
                </a:solidFill>
                <a:effectLst/>
                <a:latin typeface="+mn-lt"/>
                <a:ea typeface="+mn-ea"/>
                <a:cs typeface="+mn-cs"/>
              </a:rPr>
              <a:t>local priorities </a:t>
            </a:r>
            <a:r>
              <a:rPr lang="en-US" sz="1200" kern="1200" dirty="0" smtClean="0">
                <a:solidFill>
                  <a:schemeClr val="tx1"/>
                </a:solidFill>
                <a:effectLst/>
                <a:latin typeface="+mn-lt"/>
                <a:ea typeface="+mn-ea"/>
                <a:cs typeface="+mn-cs"/>
              </a:rPr>
              <a:t>that depend upon landownership. An ecosystem services framework can be used to describe forest benefits for people and to evaluate potential trade-offs among services following management actions.  </a:t>
            </a:r>
            <a:endParaRPr lang="en-US" dirty="0"/>
          </a:p>
        </p:txBody>
      </p:sp>
      <p:sp>
        <p:nvSpPr>
          <p:cNvPr id="4" name="Slide Number Placeholder 3"/>
          <p:cNvSpPr>
            <a:spLocks noGrp="1"/>
          </p:cNvSpPr>
          <p:nvPr>
            <p:ph type="sldNum" sz="quarter" idx="10"/>
          </p:nvPr>
        </p:nvSpPr>
        <p:spPr/>
        <p:txBody>
          <a:bodyPr/>
          <a:lstStyle/>
          <a:p>
            <a:fld id="{894EBAE3-1C0C-4EB7-B4E8-323D91C9E722}" type="slidenum">
              <a:rPr lang="en-US" smtClean="0"/>
              <a:t>8</a:t>
            </a:fld>
            <a:endParaRPr lang="en-US"/>
          </a:p>
        </p:txBody>
      </p:sp>
    </p:spTree>
    <p:extLst>
      <p:ext uri="{BB962C8B-B14F-4D97-AF65-F5344CB8AC3E}">
        <p14:creationId xmlns:p14="http://schemas.microsoft.com/office/powerpoint/2010/main" val="3755291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Effects of past ownerships and </a:t>
            </a:r>
            <a:r>
              <a:rPr lang="en-US" sz="1200" b="1" kern="1200" dirty="0" smtClean="0">
                <a:solidFill>
                  <a:schemeClr val="tx1"/>
                </a:solidFill>
                <a:effectLst/>
                <a:latin typeface="+mn-lt"/>
                <a:ea typeface="+mn-ea"/>
                <a:cs typeface="+mn-cs"/>
              </a:rPr>
              <a:t>harvest patterns, reserves, and fires </a:t>
            </a:r>
            <a:r>
              <a:rPr lang="en-US" sz="1200" kern="1200" dirty="0" smtClean="0">
                <a:solidFill>
                  <a:schemeClr val="tx1"/>
                </a:solidFill>
                <a:effectLst/>
                <a:latin typeface="+mn-lt"/>
                <a:ea typeface="+mn-ea"/>
                <a:cs typeface="+mn-cs"/>
              </a:rPr>
              <a:t>are visible on today’s forest landscape. Today’s decisions will be reflected in future patterns.  </a:t>
            </a:r>
            <a:r>
              <a:rPr lang="en-US" sz="1200" kern="1200" dirty="0" smtClean="0">
                <a:solidFill>
                  <a:schemeClr val="tx1"/>
                </a:solidFill>
                <a:effectLst/>
                <a:latin typeface="+mn-lt"/>
                <a:ea typeface="+mn-ea"/>
                <a:cs typeface="+mn-cs"/>
              </a:rPr>
              <a:t>Conditions are sufficiently changed, and will continue to change, so that returning the forests to 19</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-century</a:t>
            </a:r>
            <a:r>
              <a:rPr lang="en-US" sz="1200" kern="1200" baseline="0" dirty="0" smtClean="0">
                <a:solidFill>
                  <a:schemeClr val="tx1"/>
                </a:solidFill>
                <a:effectLst/>
                <a:latin typeface="+mn-lt"/>
                <a:ea typeface="+mn-ea"/>
                <a:cs typeface="+mn-cs"/>
              </a:rPr>
              <a:t> conditions is not feasible.  </a:t>
            </a: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94EBAE3-1C0C-4EB7-B4E8-323D91C9E722}" type="slidenum">
              <a:rPr lang="en-US" smtClean="0"/>
              <a:t>9</a:t>
            </a:fld>
            <a:endParaRPr lang="en-US"/>
          </a:p>
        </p:txBody>
      </p:sp>
    </p:spTree>
    <p:extLst>
      <p:ext uri="{BB962C8B-B14F-4D97-AF65-F5344CB8AC3E}">
        <p14:creationId xmlns:p14="http://schemas.microsoft.com/office/powerpoint/2010/main" val="2542035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986762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43632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772400" y="6135089"/>
            <a:ext cx="766380" cy="370171"/>
          </a:xfrm>
          <a:prstGeom prst="rect">
            <a:avLst/>
          </a:prstGeom>
        </p:spPr>
        <p:txBody>
          <a:bodyPr/>
          <a:lstStyle/>
          <a:p>
            <a:fld id="{23CE0BBD-1E50-4C23-BED4-D5C34965CF45}" type="datetimeFigureOut">
              <a:rPr lang="en-US" smtClean="0"/>
              <a:t>4/26/2017</a:t>
            </a:fld>
            <a:endParaRPr lang="en-US"/>
          </a:p>
        </p:txBody>
      </p:sp>
      <p:sp>
        <p:nvSpPr>
          <p:cNvPr id="5" name="Footer Placeholder 4"/>
          <p:cNvSpPr>
            <a:spLocks noGrp="1"/>
          </p:cNvSpPr>
          <p:nvPr>
            <p:ph type="ftr" sz="quarter" idx="11"/>
          </p:nvPr>
        </p:nvSpPr>
        <p:spPr>
          <a:xfrm>
            <a:off x="1942415" y="6135809"/>
            <a:ext cx="5716488" cy="365125"/>
          </a:xfrm>
          <a:prstGeom prst="rect">
            <a:avLst/>
          </a:prstGeom>
        </p:spPr>
        <p:txBody>
          <a:bodyPr/>
          <a:lstStyle/>
          <a:p>
            <a:endParaRPr lang="en-US"/>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72994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a:xfrm>
            <a:off x="7772400" y="6135089"/>
            <a:ext cx="766380" cy="370171"/>
          </a:xfrm>
          <a:prstGeom prst="rect">
            <a:avLst/>
          </a:prstGeom>
        </p:spPr>
        <p:txBody>
          <a:bodyPr/>
          <a:lstStyle/>
          <a:p>
            <a:fld id="{23CE0BBD-1E50-4C23-BED4-D5C34965CF45}" type="datetimeFigureOut">
              <a:rPr lang="en-US" smtClean="0"/>
              <a:t>4/26/2017</a:t>
            </a:fld>
            <a:endParaRPr lang="en-US"/>
          </a:p>
        </p:txBody>
      </p:sp>
      <p:sp>
        <p:nvSpPr>
          <p:cNvPr id="6" name="Footer Placeholder 5"/>
          <p:cNvSpPr>
            <a:spLocks noGrp="1"/>
          </p:cNvSpPr>
          <p:nvPr>
            <p:ph type="ftr" sz="quarter" idx="11"/>
          </p:nvPr>
        </p:nvSpPr>
        <p:spPr>
          <a:xfrm>
            <a:off x="1942415" y="6135809"/>
            <a:ext cx="5716488" cy="365125"/>
          </a:xfrm>
          <a:prstGeom prst="rect">
            <a:avLst/>
          </a:prstGeom>
        </p:spPr>
        <p:txBody>
          <a:bodyPr/>
          <a:lstStyle/>
          <a:p>
            <a:endParaRPr lang="en-US"/>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a:prstGeom prst="rect">
            <a:avLst/>
          </a:prstGeom>
        </p:spPr>
        <p:txBody>
          <a:bodyPr/>
          <a:lstStyle/>
          <a:p>
            <a:fld id="{256E6826-DF2E-46F9-A9BF-36ADA1B351FF}" type="slidenum">
              <a:rPr lang="en-US" smtClean="0"/>
              <a:t>‹#›</a:t>
            </a:fld>
            <a:endParaRPr lang="en-US"/>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4490178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a:xfrm>
            <a:off x="7772400" y="6135089"/>
            <a:ext cx="766380" cy="370171"/>
          </a:xfrm>
          <a:prstGeom prst="rect">
            <a:avLst/>
          </a:prstGeom>
        </p:spPr>
        <p:txBody>
          <a:bodyPr/>
          <a:lstStyle/>
          <a:p>
            <a:fld id="{23CE0BBD-1E50-4C23-BED4-D5C34965CF45}" type="datetimeFigureOut">
              <a:rPr lang="en-US" smtClean="0"/>
              <a:t>4/26/2017</a:t>
            </a:fld>
            <a:endParaRPr lang="en-US"/>
          </a:p>
        </p:txBody>
      </p:sp>
      <p:sp>
        <p:nvSpPr>
          <p:cNvPr id="6" name="Footer Placeholder 5"/>
          <p:cNvSpPr>
            <a:spLocks noGrp="1"/>
          </p:cNvSpPr>
          <p:nvPr>
            <p:ph type="ftr" sz="quarter" idx="11"/>
          </p:nvPr>
        </p:nvSpPr>
        <p:spPr>
          <a:xfrm>
            <a:off x="1942415" y="6135809"/>
            <a:ext cx="5716488" cy="365125"/>
          </a:xfrm>
          <a:prstGeom prst="rect">
            <a:avLst/>
          </a:prstGeom>
        </p:spPr>
        <p:txBody>
          <a:bodyPr/>
          <a:lstStyle/>
          <a:p>
            <a:endParaRPr 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a:prstGeom prst="rect">
            <a:avLst/>
          </a:prstGeom>
        </p:spPr>
        <p:txBody>
          <a:bodyPr/>
          <a:lstStyle/>
          <a:p>
            <a:fld id="{256E6826-DF2E-46F9-A9BF-36ADA1B351FF}" type="slidenum">
              <a:rPr lang="en-US" smtClean="0"/>
              <a:t>‹#›</a:t>
            </a:fld>
            <a:endParaRPr lang="en-US"/>
          </a:p>
        </p:txBody>
      </p:sp>
    </p:spTree>
    <p:extLst>
      <p:ext uri="{BB962C8B-B14F-4D97-AF65-F5344CB8AC3E}">
        <p14:creationId xmlns:p14="http://schemas.microsoft.com/office/powerpoint/2010/main" val="2761555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4447" y="624110"/>
            <a:ext cx="8378456" cy="128089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81000" y="2133600"/>
            <a:ext cx="8381999" cy="4343400"/>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100615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794480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1" y="2136706"/>
            <a:ext cx="3886200" cy="3767397"/>
          </a:xfrm>
        </p:spPr>
        <p:txBody>
          <a:bodyPr>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4800600" y="2136706"/>
            <a:ext cx="3886200" cy="3767397"/>
          </a:xfrm>
        </p:spPr>
        <p:txBody>
          <a:bodyPr>
            <a:norm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64711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457200" y="2226626"/>
            <a:ext cx="411193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802888"/>
            <a:ext cx="4111932" cy="3105703"/>
          </a:xfrm>
        </p:spPr>
        <p:txBody>
          <a:bodyPr>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3"/>
          </p:nvPr>
        </p:nvSpPr>
        <p:spPr>
          <a:xfrm>
            <a:off x="4763185" y="2223398"/>
            <a:ext cx="392361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62900" y="2799660"/>
            <a:ext cx="3923900" cy="3105703"/>
          </a:xfrm>
        </p:spPr>
        <p:txBody>
          <a:bodyPr>
            <a:norm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997507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001000" cy="1280890"/>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3505066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5035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2629584"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3124200" y="381000"/>
            <a:ext cx="5638800" cy="6172200"/>
          </a:xfrm>
        </p:spPr>
        <p:txBody>
          <a:bodyPr anchor="ctr">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Text Placeholder 3"/>
          <p:cNvSpPr>
            <a:spLocks noGrp="1"/>
          </p:cNvSpPr>
          <p:nvPr>
            <p:ph type="body" sz="half" idx="2"/>
          </p:nvPr>
        </p:nvSpPr>
        <p:spPr>
          <a:xfrm>
            <a:off x="381000" y="1533525"/>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77414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57201" y="634965"/>
            <a:ext cx="80772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98468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0611" y="624110"/>
            <a:ext cx="8226123"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2133600"/>
            <a:ext cx="8229599" cy="38862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0119507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9" r:id="rId12"/>
    <p:sldLayoutId id="2147483710" r:id="rId13"/>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7338" indent="-287338" algn="l" defTabSz="457200" rtl="0" eaLnBrk="1" latinLnBrk="0" hangingPunct="1">
        <a:spcBef>
          <a:spcPts val="1000"/>
        </a:spcBef>
        <a:spcAft>
          <a:spcPts val="0"/>
        </a:spcAft>
        <a:buClr>
          <a:schemeClr val="accent5">
            <a:lumMod val="50000"/>
          </a:schemeClr>
        </a:buClr>
        <a:buFont typeface="Wingdings 3" charset="2"/>
        <a:buChar char=""/>
        <a:defRPr sz="1800" kern="1200">
          <a:solidFill>
            <a:schemeClr val="tx1">
              <a:lumMod val="75000"/>
              <a:lumOff val="25000"/>
            </a:schemeClr>
          </a:solidFill>
          <a:latin typeface="+mn-lt"/>
          <a:ea typeface="+mn-ea"/>
          <a:cs typeface="+mn-cs"/>
        </a:defRPr>
      </a:lvl1pPr>
      <a:lvl2pPr marL="515938" indent="-285750" algn="l" defTabSz="457200" rtl="0" eaLnBrk="1" latinLnBrk="0" hangingPunct="1">
        <a:spcBef>
          <a:spcPts val="1000"/>
        </a:spcBef>
        <a:spcAft>
          <a:spcPts val="0"/>
        </a:spcAft>
        <a:buClr>
          <a:schemeClr val="accent5">
            <a:lumMod val="50000"/>
          </a:schemeClr>
        </a:buClr>
        <a:buFont typeface="Wingdings 3" charset="2"/>
        <a:buChar char=""/>
        <a:defRPr sz="1600" kern="1200">
          <a:solidFill>
            <a:schemeClr val="tx1">
              <a:lumMod val="75000"/>
              <a:lumOff val="25000"/>
            </a:schemeClr>
          </a:solidFill>
          <a:latin typeface="+mn-lt"/>
          <a:ea typeface="+mn-ea"/>
          <a:cs typeface="+mn-cs"/>
        </a:defRPr>
      </a:lvl2pPr>
      <a:lvl3pPr marL="685800" indent="-228600" algn="l" defTabSz="457200" rtl="0" eaLnBrk="1" latinLnBrk="0" hangingPunct="1">
        <a:spcBef>
          <a:spcPts val="1000"/>
        </a:spcBef>
        <a:spcAft>
          <a:spcPts val="0"/>
        </a:spcAft>
        <a:buClr>
          <a:schemeClr val="accent5">
            <a:lumMod val="50000"/>
          </a:schemeClr>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0.tiff"/><Relationship Id="rId4" Type="http://schemas.openxmlformats.org/officeDocument/2006/relationships/image" Target="../media/image19.tiff"/></Relationships>
</file>

<file path=ppt/slides/_rels/slide1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9.tiff"/></Relationships>
</file>

<file path=ppt/slides/_rels/slide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C:\Users\ksucher\Desktop\PS Tests\PPT Slide_Transpar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Covers\Spring17\Olson_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609600"/>
            <a:ext cx="3759926" cy="563880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495800" y="685800"/>
            <a:ext cx="4419600" cy="5791200"/>
          </a:xfrm>
        </p:spPr>
        <p:txBody>
          <a:bodyPr>
            <a:normAutofit/>
          </a:bodyPr>
          <a:lstStyle/>
          <a:p>
            <a:pPr marL="395288" indent="-395288">
              <a:buClr>
                <a:schemeClr val="accent5">
                  <a:lumMod val="75000"/>
                </a:schemeClr>
              </a:buClr>
            </a:pPr>
            <a:r>
              <a:rPr lang="en-US" sz="3200" dirty="0" smtClean="0">
                <a:solidFill>
                  <a:schemeClr val="tx1"/>
                </a:solidFill>
              </a:rPr>
              <a:t>Dynamics of the </a:t>
            </a:r>
            <a:r>
              <a:rPr lang="en-US" sz="3200" b="1" dirty="0" smtClean="0">
                <a:solidFill>
                  <a:schemeClr val="bg2">
                    <a:lumMod val="25000"/>
                  </a:schemeClr>
                </a:solidFill>
              </a:rPr>
              <a:t>Human-Forest Ecosystem</a:t>
            </a:r>
          </a:p>
          <a:p>
            <a:pPr marL="395288" indent="-395288">
              <a:buClr>
                <a:schemeClr val="accent5">
                  <a:lumMod val="75000"/>
                </a:schemeClr>
              </a:buClr>
            </a:pPr>
            <a:r>
              <a:rPr lang="en-US" sz="3200" dirty="0" smtClean="0">
                <a:solidFill>
                  <a:schemeClr val="tx1"/>
                </a:solidFill>
              </a:rPr>
              <a:t>Key lessons learned</a:t>
            </a:r>
          </a:p>
          <a:p>
            <a:pPr marL="395288" indent="-395288">
              <a:buClr>
                <a:schemeClr val="accent5">
                  <a:lumMod val="75000"/>
                </a:schemeClr>
              </a:buClr>
            </a:pPr>
            <a:r>
              <a:rPr lang="en-US" sz="3200" dirty="0" smtClean="0">
                <a:solidFill>
                  <a:schemeClr val="tx1"/>
                </a:solidFill>
              </a:rPr>
              <a:t>Future management for sustainable ecosystem services</a:t>
            </a:r>
            <a:endParaRPr lang="en-US" sz="3200" dirty="0">
              <a:solidFill>
                <a:schemeClr val="tx1"/>
              </a:solidFill>
            </a:endParaRPr>
          </a:p>
        </p:txBody>
      </p:sp>
    </p:spTree>
    <p:extLst>
      <p:ext uri="{BB962C8B-B14F-4D97-AF65-F5344CB8AC3E}">
        <p14:creationId xmlns:p14="http://schemas.microsoft.com/office/powerpoint/2010/main" val="2490916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152400"/>
            <a:ext cx="8405446" cy="1981200"/>
          </a:xfrm>
          <a:noFill/>
        </p:spPr>
        <p:txBody>
          <a:bodyPr>
            <a:normAutofit/>
          </a:bodyPr>
          <a:lstStyle/>
          <a:p>
            <a:r>
              <a:rPr lang="en-US" sz="2200" dirty="0" smtClean="0">
                <a:solidFill>
                  <a:schemeClr val="accent5">
                    <a:lumMod val="50000"/>
                  </a:schemeClr>
                </a:solidFill>
              </a:rPr>
              <a:t>Chapter 8</a:t>
            </a:r>
            <a:r>
              <a:rPr lang="en-US" dirty="0" smtClean="0">
                <a:solidFill>
                  <a:schemeClr val="accent5">
                    <a:lumMod val="50000"/>
                  </a:schemeClr>
                </a:solidFill>
              </a:rPr>
              <a:t/>
            </a:r>
            <a:br>
              <a:rPr lang="en-US" dirty="0" smtClean="0">
                <a:solidFill>
                  <a:schemeClr val="accent5">
                    <a:lumMod val="50000"/>
                  </a:schemeClr>
                </a:solidFill>
              </a:rPr>
            </a:br>
            <a:r>
              <a:rPr lang="en-US" sz="3200" dirty="0" smtClean="0">
                <a:solidFill>
                  <a:schemeClr val="accent5">
                    <a:lumMod val="50000"/>
                  </a:schemeClr>
                </a:solidFill>
              </a:rPr>
              <a:t>Learning to Learn: the Best Available Science of Adaptive Management</a:t>
            </a:r>
            <a:br>
              <a:rPr lang="en-US" sz="3200" dirty="0" smtClean="0">
                <a:solidFill>
                  <a:schemeClr val="accent5">
                    <a:lumMod val="50000"/>
                  </a:schemeClr>
                </a:solidFill>
              </a:rPr>
            </a:br>
            <a:r>
              <a:rPr lang="en-US" sz="2400" i="1" dirty="0" smtClean="0">
                <a:solidFill>
                  <a:schemeClr val="accent5">
                    <a:lumMod val="50000"/>
                  </a:schemeClr>
                </a:solidFill>
              </a:rPr>
              <a:t>B.T. Bormann, B.K. Williams, T. </a:t>
            </a:r>
            <a:r>
              <a:rPr lang="en-US" sz="2400" i="1" dirty="0" err="1" smtClean="0">
                <a:solidFill>
                  <a:schemeClr val="accent5">
                    <a:lumMod val="50000"/>
                  </a:schemeClr>
                </a:solidFill>
              </a:rPr>
              <a:t>Minkova</a:t>
            </a:r>
            <a:endParaRPr lang="en-US" sz="2400" i="1" dirty="0">
              <a:solidFill>
                <a:schemeClr val="accent5">
                  <a:lumMod val="50000"/>
                </a:schemeClr>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399" y="2403807"/>
            <a:ext cx="6162033" cy="3920793"/>
          </a:xfrm>
          <a:prstGeom prst="rect">
            <a:avLst/>
          </a:prstGeom>
        </p:spPr>
      </p:pic>
      <p:sp>
        <p:nvSpPr>
          <p:cNvPr id="6" name="Pentagon 5"/>
          <p:cNvSpPr/>
          <p:nvPr/>
        </p:nvSpPr>
        <p:spPr>
          <a:xfrm flipH="1">
            <a:off x="7239000" y="1752600"/>
            <a:ext cx="1905000" cy="381000"/>
          </a:xfrm>
          <a:prstGeom prst="homePlate">
            <a:avLst/>
          </a:prstGeom>
          <a:solidFill>
            <a:schemeClr val="accent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Dynamics</a:t>
            </a:r>
            <a:endParaRPr lang="en-US" dirty="0"/>
          </a:p>
        </p:txBody>
      </p:sp>
    </p:spTree>
    <p:extLst>
      <p:ext uri="{BB962C8B-B14F-4D97-AF65-F5344CB8AC3E}">
        <p14:creationId xmlns:p14="http://schemas.microsoft.com/office/powerpoint/2010/main" val="25116374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7239000" cy="1864824"/>
          </a:xfrm>
          <a:noFill/>
        </p:spPr>
        <p:txBody>
          <a:bodyPr>
            <a:normAutofit fontScale="90000"/>
          </a:bodyPr>
          <a:lstStyle/>
          <a:p>
            <a:r>
              <a:rPr lang="en-US" sz="2200" dirty="0" smtClean="0">
                <a:solidFill>
                  <a:schemeClr val="accent5">
                    <a:lumMod val="50000"/>
                  </a:schemeClr>
                </a:solidFill>
              </a:rPr>
              <a:t>Chapter 9</a:t>
            </a:r>
            <a:r>
              <a:rPr lang="en-US" dirty="0" smtClean="0">
                <a:solidFill>
                  <a:schemeClr val="accent5">
                    <a:lumMod val="50000"/>
                  </a:schemeClr>
                </a:solidFill>
              </a:rPr>
              <a:t/>
            </a:r>
            <a:br>
              <a:rPr lang="en-US" dirty="0" smtClean="0">
                <a:solidFill>
                  <a:schemeClr val="accent5">
                    <a:lumMod val="50000"/>
                  </a:schemeClr>
                </a:solidFill>
              </a:rPr>
            </a:br>
            <a:r>
              <a:rPr lang="en-US" dirty="0" smtClean="0">
                <a:solidFill>
                  <a:schemeClr val="accent5">
                    <a:lumMod val="50000"/>
                  </a:schemeClr>
                </a:solidFill>
              </a:rPr>
              <a:t>The Emergence of Watershed and Forest </a:t>
            </a:r>
            <a:r>
              <a:rPr lang="en-US" dirty="0" err="1" smtClean="0">
                <a:solidFill>
                  <a:schemeClr val="accent5">
                    <a:lumMod val="50000"/>
                  </a:schemeClr>
                </a:solidFill>
              </a:rPr>
              <a:t>Collaboratives</a:t>
            </a:r>
            <a:r>
              <a:rPr lang="en-US" dirty="0" smtClean="0">
                <a:solidFill>
                  <a:schemeClr val="accent5">
                    <a:lumMod val="50000"/>
                  </a:schemeClr>
                </a:solidFill>
              </a:rPr>
              <a:t/>
            </a:r>
            <a:br>
              <a:rPr lang="en-US" dirty="0" smtClean="0">
                <a:solidFill>
                  <a:schemeClr val="accent5">
                    <a:lumMod val="50000"/>
                  </a:schemeClr>
                </a:solidFill>
              </a:rPr>
            </a:br>
            <a:r>
              <a:rPr lang="en-US" sz="2400" i="1" dirty="0" smtClean="0">
                <a:solidFill>
                  <a:schemeClr val="accent5">
                    <a:lumMod val="50000"/>
                  </a:schemeClr>
                </a:solidFill>
              </a:rPr>
              <a:t>R.L. </a:t>
            </a:r>
            <a:r>
              <a:rPr lang="en-US" sz="2400" i="1" dirty="0" err="1" smtClean="0">
                <a:solidFill>
                  <a:schemeClr val="accent5">
                    <a:lumMod val="50000"/>
                  </a:schemeClr>
                </a:solidFill>
              </a:rPr>
              <a:t>Flitcroft</a:t>
            </a:r>
            <a:r>
              <a:rPr lang="en-US" sz="2400" i="1" dirty="0" smtClean="0">
                <a:solidFill>
                  <a:schemeClr val="accent5">
                    <a:lumMod val="50000"/>
                  </a:schemeClr>
                </a:solidFill>
              </a:rPr>
              <a:t>, L.K. Cerveny, B.T. Bormann, J.E. Smith, S.T. Asah, A.P. Fischer</a:t>
            </a:r>
            <a:endParaRPr lang="en-US" sz="2400" i="1" dirty="0">
              <a:solidFill>
                <a:schemeClr val="accent5">
                  <a:lumMod val="50000"/>
                </a:schemeClr>
              </a:solidFill>
            </a:endParaRPr>
          </a:p>
        </p:txBody>
      </p:sp>
      <p:sp>
        <p:nvSpPr>
          <p:cNvPr id="4" name="TextBox 3"/>
          <p:cNvSpPr txBox="1"/>
          <p:nvPr/>
        </p:nvSpPr>
        <p:spPr>
          <a:xfrm>
            <a:off x="6400800" y="4648200"/>
            <a:ext cx="2590799" cy="707886"/>
          </a:xfrm>
          <a:prstGeom prst="rect">
            <a:avLst/>
          </a:prstGeom>
          <a:noFill/>
        </p:spPr>
        <p:txBody>
          <a:bodyPr wrap="square" rtlCol="0">
            <a:spAutoFit/>
          </a:bodyPr>
          <a:lstStyle/>
          <a:p>
            <a:pPr algn="ctr"/>
            <a:r>
              <a:rPr lang="en-US" sz="2000" b="1" dirty="0" smtClean="0"/>
              <a:t>Oregon: 24 known </a:t>
            </a:r>
            <a:r>
              <a:rPr lang="en-US" sz="2000" b="1" dirty="0" err="1" smtClean="0"/>
              <a:t>collaboratives</a:t>
            </a:r>
            <a:endParaRPr lang="en-US" sz="2000" b="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2438400"/>
            <a:ext cx="5123688" cy="4069080"/>
          </a:xfrm>
          <a:prstGeom prst="rect">
            <a:avLst/>
          </a:prstGeom>
        </p:spPr>
      </p:pic>
      <p:sp>
        <p:nvSpPr>
          <p:cNvPr id="7" name="Pentagon 6"/>
          <p:cNvSpPr/>
          <p:nvPr/>
        </p:nvSpPr>
        <p:spPr>
          <a:xfrm flipH="1">
            <a:off x="7239000" y="2209800"/>
            <a:ext cx="1905000" cy="381000"/>
          </a:xfrm>
          <a:prstGeom prst="homePlate">
            <a:avLst/>
          </a:prstGeom>
          <a:solidFill>
            <a:schemeClr val="accent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Dynamics</a:t>
            </a:r>
            <a:endParaRPr lang="en-US" dirty="0"/>
          </a:p>
        </p:txBody>
      </p:sp>
    </p:spTree>
    <p:extLst>
      <p:ext uri="{BB962C8B-B14F-4D97-AF65-F5344CB8AC3E}">
        <p14:creationId xmlns:p14="http://schemas.microsoft.com/office/powerpoint/2010/main" val="7973713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cstate="print">
            <a:lum contrast="-40000"/>
            <a:extLst>
              <a:ext uri="{28A0092B-C50C-407E-A947-70E740481C1C}">
                <a14:useLocalDpi xmlns:a14="http://schemas.microsoft.com/office/drawing/2010/main" val="0"/>
              </a:ext>
            </a:extLst>
          </a:blip>
          <a:srcRect/>
          <a:stretch>
            <a:fillRect/>
          </a:stretch>
        </p:blipFill>
        <p:spPr bwMode="auto">
          <a:xfrm>
            <a:off x="-35172" y="0"/>
            <a:ext cx="9179171" cy="6934200"/>
          </a:xfrm>
          <a:prstGeom prst="rect">
            <a:avLst/>
          </a:prstGeom>
          <a:noFill/>
          <a:ln>
            <a:noFill/>
          </a:ln>
        </p:spPr>
      </p:pic>
      <p:sp>
        <p:nvSpPr>
          <p:cNvPr id="2" name="Title 1"/>
          <p:cNvSpPr>
            <a:spLocks noGrp="1"/>
          </p:cNvSpPr>
          <p:nvPr>
            <p:ph type="title"/>
          </p:nvPr>
        </p:nvSpPr>
        <p:spPr>
          <a:xfrm>
            <a:off x="304800" y="209550"/>
            <a:ext cx="8839200" cy="1771650"/>
          </a:xfrm>
          <a:noFill/>
        </p:spPr>
        <p:txBody>
          <a:bodyPr anchor="t">
            <a:normAutofit/>
          </a:bodyPr>
          <a:lstStyle/>
          <a:p>
            <a:r>
              <a:rPr lang="en-US" sz="2000" dirty="0" smtClean="0">
                <a:solidFill>
                  <a:schemeClr val="bg1"/>
                </a:solidFill>
              </a:rPr>
              <a:t>Chapter 10</a:t>
            </a:r>
            <a:r>
              <a:rPr lang="en-US" dirty="0" smtClean="0">
                <a:solidFill>
                  <a:schemeClr val="bg1"/>
                </a:solidFill>
              </a:rPr>
              <a:t/>
            </a:r>
            <a:br>
              <a:rPr lang="en-US" dirty="0" smtClean="0">
                <a:solidFill>
                  <a:schemeClr val="bg1"/>
                </a:solidFill>
              </a:rPr>
            </a:br>
            <a:r>
              <a:rPr lang="en-US" sz="3200" dirty="0" err="1" smtClean="0">
                <a:solidFill>
                  <a:schemeClr val="bg1"/>
                </a:solidFill>
              </a:rPr>
              <a:t>Silviculture</a:t>
            </a:r>
            <a:r>
              <a:rPr lang="en-US" sz="3200" dirty="0" smtClean="0">
                <a:solidFill>
                  <a:schemeClr val="bg1"/>
                </a:solidFill>
              </a:rPr>
              <a:t> for Diverse Objectives</a:t>
            </a:r>
            <a:r>
              <a:rPr lang="en-US" dirty="0" smtClean="0">
                <a:solidFill>
                  <a:schemeClr val="bg1"/>
                </a:solidFill>
              </a:rPr>
              <a:t/>
            </a:r>
            <a:br>
              <a:rPr lang="en-US" dirty="0" smtClean="0">
                <a:solidFill>
                  <a:schemeClr val="bg1"/>
                </a:solidFill>
              </a:rPr>
            </a:br>
            <a:r>
              <a:rPr lang="en-US" sz="2200" i="1" dirty="0" smtClean="0">
                <a:solidFill>
                  <a:schemeClr val="bg1"/>
                </a:solidFill>
              </a:rPr>
              <a:t>P.D. Anderson, K.J. </a:t>
            </a:r>
            <a:r>
              <a:rPr lang="en-US" sz="2200" i="1" dirty="0" err="1" smtClean="0">
                <a:solidFill>
                  <a:schemeClr val="bg1"/>
                </a:solidFill>
              </a:rPr>
              <a:t>Puettmann</a:t>
            </a:r>
            <a:endParaRPr lang="en-US" sz="2200" i="1" dirty="0">
              <a:solidFill>
                <a:schemeClr val="bg1"/>
              </a:solidFill>
            </a:endParaRPr>
          </a:p>
        </p:txBody>
      </p:sp>
      <p:sp>
        <p:nvSpPr>
          <p:cNvPr id="3" name="TextBox 2"/>
          <p:cNvSpPr txBox="1"/>
          <p:nvPr/>
        </p:nvSpPr>
        <p:spPr>
          <a:xfrm>
            <a:off x="1676400" y="5715000"/>
            <a:ext cx="5638800" cy="707886"/>
          </a:xfrm>
          <a:prstGeom prst="rect">
            <a:avLst/>
          </a:prstGeom>
          <a:noFill/>
        </p:spPr>
        <p:txBody>
          <a:bodyPr wrap="square" rtlCol="0">
            <a:spAutoFit/>
          </a:bodyPr>
          <a:lstStyle/>
          <a:p>
            <a:r>
              <a:rPr lang="en-US" sz="2000" b="1" dirty="0" smtClean="0">
                <a:solidFill>
                  <a:schemeClr val="bg1"/>
                </a:solidFill>
              </a:rPr>
              <a:t>Multiscale Practices; Variation; </a:t>
            </a:r>
            <a:r>
              <a:rPr lang="en-US" sz="2000" b="1" dirty="0" err="1" smtClean="0">
                <a:solidFill>
                  <a:schemeClr val="bg1"/>
                </a:solidFill>
              </a:rPr>
              <a:t>Morticulture</a:t>
            </a:r>
            <a:r>
              <a:rPr lang="en-US" sz="2000" b="1" dirty="0" smtClean="0">
                <a:solidFill>
                  <a:schemeClr val="bg1"/>
                </a:solidFill>
              </a:rPr>
              <a:t>; Managing Adaptive Capacity</a:t>
            </a:r>
            <a:endParaRPr lang="en-US" sz="2000" b="1" dirty="0">
              <a:solidFill>
                <a:schemeClr val="bg1"/>
              </a:solidFill>
            </a:endParaRPr>
          </a:p>
        </p:txBody>
      </p:sp>
      <p:sp>
        <p:nvSpPr>
          <p:cNvPr id="9" name="Pentagon 8"/>
          <p:cNvSpPr/>
          <p:nvPr/>
        </p:nvSpPr>
        <p:spPr>
          <a:xfrm flipH="1">
            <a:off x="7239000" y="1447800"/>
            <a:ext cx="1905000" cy="381000"/>
          </a:xfrm>
          <a:prstGeom prst="homePlate">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New Science</a:t>
            </a:r>
            <a:endParaRPr lang="en-US" dirty="0"/>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2863" t="48333" b="4166"/>
          <a:stretch/>
        </p:blipFill>
        <p:spPr>
          <a:xfrm>
            <a:off x="4886350" y="2330355"/>
            <a:ext cx="4105250" cy="3003645"/>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214" t="-1756" b="51363"/>
          <a:stretch/>
        </p:blipFill>
        <p:spPr>
          <a:xfrm>
            <a:off x="152400" y="2209800"/>
            <a:ext cx="4671325" cy="3152775"/>
          </a:xfrm>
          <a:prstGeom prst="rect">
            <a:avLst/>
          </a:prstGeom>
        </p:spPr>
      </p:pic>
    </p:spTree>
    <p:extLst>
      <p:ext uri="{BB962C8B-B14F-4D97-AF65-F5344CB8AC3E}">
        <p14:creationId xmlns:p14="http://schemas.microsoft.com/office/powerpoint/2010/main" val="29545221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144000" cy="1143000"/>
          </a:xfrm>
          <a:noFill/>
        </p:spPr>
        <p:txBody>
          <a:bodyPr>
            <a:normAutofit fontScale="90000"/>
          </a:bodyPr>
          <a:lstStyle/>
          <a:p>
            <a:r>
              <a:rPr lang="en-US" sz="2200" dirty="0" smtClean="0">
                <a:solidFill>
                  <a:schemeClr val="accent5">
                    <a:lumMod val="50000"/>
                  </a:schemeClr>
                </a:solidFill>
              </a:rPr>
              <a:t>Chapter 11</a:t>
            </a:r>
            <a:r>
              <a:rPr lang="en-US" dirty="0" smtClean="0">
                <a:solidFill>
                  <a:schemeClr val="accent5">
                    <a:lumMod val="50000"/>
                  </a:schemeClr>
                </a:solidFill>
              </a:rPr>
              <a:t/>
            </a:r>
            <a:br>
              <a:rPr lang="en-US" dirty="0" smtClean="0">
                <a:solidFill>
                  <a:schemeClr val="accent5">
                    <a:lumMod val="50000"/>
                  </a:schemeClr>
                </a:solidFill>
              </a:rPr>
            </a:br>
            <a:r>
              <a:rPr lang="en-US" dirty="0" smtClean="0">
                <a:solidFill>
                  <a:schemeClr val="accent5">
                    <a:lumMod val="50000"/>
                  </a:schemeClr>
                </a:solidFill>
              </a:rPr>
              <a:t>Long-Term Forest Productivity</a:t>
            </a:r>
            <a:br>
              <a:rPr lang="en-US" dirty="0" smtClean="0">
                <a:solidFill>
                  <a:schemeClr val="accent5">
                    <a:lumMod val="50000"/>
                  </a:schemeClr>
                </a:solidFill>
              </a:rPr>
            </a:br>
            <a:r>
              <a:rPr lang="en-US" sz="2400" i="1" dirty="0" smtClean="0">
                <a:solidFill>
                  <a:schemeClr val="accent5">
                    <a:lumMod val="50000"/>
                  </a:schemeClr>
                </a:solidFill>
              </a:rPr>
              <a:t>B.T. Bormann, S.S. Perakis, R. Darbyshire, J. Hatten</a:t>
            </a:r>
            <a:endParaRPr lang="en-US" sz="2400" i="1" dirty="0">
              <a:solidFill>
                <a:schemeClr val="accent5">
                  <a:lumMod val="50000"/>
                </a:schemeClr>
              </a:solidFill>
            </a:endParaRPr>
          </a:p>
        </p:txBody>
      </p:sp>
      <p:graphicFrame>
        <p:nvGraphicFramePr>
          <p:cNvPr id="15" name="Diagram 14"/>
          <p:cNvGraphicFramePr/>
          <p:nvPr>
            <p:extLst>
              <p:ext uri="{D42A27DB-BD31-4B8C-83A1-F6EECF244321}">
                <p14:modId xmlns:p14="http://schemas.microsoft.com/office/powerpoint/2010/main" val="4031371702"/>
              </p:ext>
            </p:extLst>
          </p:nvPr>
        </p:nvGraphicFramePr>
        <p:xfrm>
          <a:off x="-838200" y="1295400"/>
          <a:ext cx="7076304" cy="546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Pentagon 5"/>
          <p:cNvSpPr/>
          <p:nvPr/>
        </p:nvSpPr>
        <p:spPr>
          <a:xfrm flipH="1">
            <a:off x="7239000" y="1524000"/>
            <a:ext cx="1905000" cy="381000"/>
          </a:xfrm>
          <a:prstGeom prst="homePlate">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New Science</a:t>
            </a:r>
            <a:endParaRPr lang="en-US" dirty="0"/>
          </a:p>
        </p:txBody>
      </p:sp>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1600" y="2209800"/>
            <a:ext cx="3771900" cy="2514600"/>
          </a:xfrm>
          <a:prstGeom prst="rect">
            <a:avLst/>
          </a:prstGeom>
        </p:spPr>
      </p:pic>
    </p:spTree>
    <p:extLst>
      <p:ext uri="{BB962C8B-B14F-4D97-AF65-F5344CB8AC3E}">
        <p14:creationId xmlns:p14="http://schemas.microsoft.com/office/powerpoint/2010/main" val="36254111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001000" cy="990600"/>
          </a:xfrm>
          <a:noFill/>
        </p:spPr>
        <p:txBody>
          <a:bodyPr>
            <a:normAutofit fontScale="90000"/>
          </a:bodyPr>
          <a:lstStyle/>
          <a:p>
            <a:r>
              <a:rPr lang="en-US" sz="2200" dirty="0" smtClean="0">
                <a:solidFill>
                  <a:schemeClr val="accent5">
                    <a:lumMod val="50000"/>
                  </a:schemeClr>
                </a:solidFill>
              </a:rPr>
              <a:t>Chapter 12</a:t>
            </a:r>
            <a:r>
              <a:rPr lang="en-US" sz="4000" dirty="0" smtClean="0">
                <a:solidFill>
                  <a:schemeClr val="accent5">
                    <a:lumMod val="50000"/>
                  </a:schemeClr>
                </a:solidFill>
              </a:rPr>
              <a:t/>
            </a:r>
            <a:br>
              <a:rPr lang="en-US" sz="4000" dirty="0" smtClean="0">
                <a:solidFill>
                  <a:schemeClr val="accent5">
                    <a:lumMod val="50000"/>
                  </a:schemeClr>
                </a:solidFill>
              </a:rPr>
            </a:br>
            <a:r>
              <a:rPr lang="en-US" dirty="0" smtClean="0">
                <a:solidFill>
                  <a:schemeClr val="accent5">
                    <a:lumMod val="50000"/>
                  </a:schemeClr>
                </a:solidFill>
              </a:rPr>
              <a:t>Managing Carbon in the Forest Sector</a:t>
            </a:r>
            <a:br>
              <a:rPr lang="en-US" dirty="0" smtClean="0">
                <a:solidFill>
                  <a:schemeClr val="accent5">
                    <a:lumMod val="50000"/>
                  </a:schemeClr>
                </a:solidFill>
              </a:rPr>
            </a:br>
            <a:r>
              <a:rPr lang="en-US" sz="2400" i="1" dirty="0" smtClean="0">
                <a:solidFill>
                  <a:schemeClr val="accent5">
                    <a:lumMod val="50000"/>
                  </a:schemeClr>
                </a:solidFill>
              </a:rPr>
              <a:t>M.E. Harmon, J.L. Campbell</a:t>
            </a:r>
            <a:endParaRPr lang="en-US" sz="2400" i="1" dirty="0">
              <a:solidFill>
                <a:schemeClr val="accent5">
                  <a:lumMod val="50000"/>
                </a:schemeClr>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1828800"/>
            <a:ext cx="6553200" cy="4705765"/>
          </a:xfrm>
          <a:prstGeom prst="rect">
            <a:avLst/>
          </a:prstGeom>
        </p:spPr>
      </p:pic>
      <p:sp>
        <p:nvSpPr>
          <p:cNvPr id="6" name="Pentagon 5"/>
          <p:cNvSpPr/>
          <p:nvPr/>
        </p:nvSpPr>
        <p:spPr>
          <a:xfrm flipH="1">
            <a:off x="7239000" y="1219200"/>
            <a:ext cx="1905000" cy="381000"/>
          </a:xfrm>
          <a:prstGeom prst="homePlate">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New Science</a:t>
            </a:r>
            <a:endParaRPr lang="en-US" dirty="0"/>
          </a:p>
        </p:txBody>
      </p:sp>
    </p:spTree>
    <p:extLst>
      <p:ext uri="{BB962C8B-B14F-4D97-AF65-F5344CB8AC3E}">
        <p14:creationId xmlns:p14="http://schemas.microsoft.com/office/powerpoint/2010/main" val="32111322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2362200"/>
            <a:ext cx="4495800" cy="3183994"/>
          </a:xfrm>
          <a:prstGeom prst="rect">
            <a:avLst/>
          </a:prstGeom>
          <a:ln>
            <a:solidFill>
              <a:schemeClr val="accent5">
                <a:lumMod val="75000"/>
              </a:schemeClr>
            </a:solidFill>
          </a:ln>
        </p:spPr>
      </p:pic>
      <p:sp>
        <p:nvSpPr>
          <p:cNvPr id="2" name="Title 1"/>
          <p:cNvSpPr>
            <a:spLocks noGrp="1"/>
          </p:cNvSpPr>
          <p:nvPr>
            <p:ph type="title"/>
          </p:nvPr>
        </p:nvSpPr>
        <p:spPr>
          <a:xfrm>
            <a:off x="228600" y="152400"/>
            <a:ext cx="5791200" cy="1570038"/>
          </a:xfrm>
          <a:noFill/>
        </p:spPr>
        <p:txBody>
          <a:bodyPr>
            <a:normAutofit fontScale="90000"/>
          </a:bodyPr>
          <a:lstStyle/>
          <a:p>
            <a:r>
              <a:rPr lang="en-US" sz="2200" dirty="0" smtClean="0">
                <a:solidFill>
                  <a:schemeClr val="accent5">
                    <a:lumMod val="50000"/>
                  </a:schemeClr>
                </a:solidFill>
              </a:rPr>
              <a:t>Chapter 13</a:t>
            </a:r>
            <a:r>
              <a:rPr lang="en-US" dirty="0" smtClean="0">
                <a:solidFill>
                  <a:schemeClr val="accent5">
                    <a:lumMod val="50000"/>
                  </a:schemeClr>
                </a:solidFill>
              </a:rPr>
              <a:t/>
            </a:r>
            <a:br>
              <a:rPr lang="en-US" dirty="0" smtClean="0">
                <a:solidFill>
                  <a:schemeClr val="accent5">
                    <a:lumMod val="50000"/>
                  </a:schemeClr>
                </a:solidFill>
              </a:rPr>
            </a:br>
            <a:r>
              <a:rPr lang="en-US" dirty="0" smtClean="0">
                <a:solidFill>
                  <a:schemeClr val="accent5">
                    <a:lumMod val="50000"/>
                  </a:schemeClr>
                </a:solidFill>
              </a:rPr>
              <a:t>Biodiversity</a:t>
            </a:r>
            <a:br>
              <a:rPr lang="en-US" dirty="0" smtClean="0">
                <a:solidFill>
                  <a:schemeClr val="accent5">
                    <a:lumMod val="50000"/>
                  </a:schemeClr>
                </a:solidFill>
              </a:rPr>
            </a:br>
            <a:r>
              <a:rPr lang="en-US" sz="2400" i="1" dirty="0" smtClean="0">
                <a:solidFill>
                  <a:schemeClr val="accent5">
                    <a:lumMod val="50000"/>
                  </a:schemeClr>
                </a:solidFill>
              </a:rPr>
              <a:t>D.H. Olson, B.E. Penaluna, B.G. Marcot, </a:t>
            </a:r>
            <a:br>
              <a:rPr lang="en-US" sz="2400" i="1" dirty="0" smtClean="0">
                <a:solidFill>
                  <a:schemeClr val="accent5">
                    <a:lumMod val="50000"/>
                  </a:schemeClr>
                </a:solidFill>
              </a:rPr>
            </a:br>
            <a:r>
              <a:rPr lang="en-US" sz="2400" i="1" dirty="0" smtClean="0">
                <a:solidFill>
                  <a:schemeClr val="accent5">
                    <a:lumMod val="50000"/>
                  </a:schemeClr>
                </a:solidFill>
              </a:rPr>
              <a:t>M.G. Raphael, K.B. Aubry</a:t>
            </a:r>
            <a:endParaRPr lang="en-US" sz="2400" i="1" dirty="0">
              <a:solidFill>
                <a:schemeClr val="accent5">
                  <a:lumMod val="50000"/>
                </a:schemeClr>
              </a:solidFill>
            </a:endParaRPr>
          </a:p>
        </p:txBody>
      </p:sp>
      <p:sp>
        <p:nvSpPr>
          <p:cNvPr id="5" name="TextBox 4"/>
          <p:cNvSpPr txBox="1"/>
          <p:nvPr/>
        </p:nvSpPr>
        <p:spPr>
          <a:xfrm>
            <a:off x="228600" y="1752600"/>
            <a:ext cx="5334000" cy="646331"/>
          </a:xfrm>
          <a:prstGeom prst="rect">
            <a:avLst/>
          </a:prstGeom>
          <a:noFill/>
        </p:spPr>
        <p:txBody>
          <a:bodyPr wrap="square" rtlCol="0">
            <a:spAutoFit/>
          </a:bodyPr>
          <a:lstStyle/>
          <a:p>
            <a:r>
              <a:rPr lang="en-US" dirty="0" smtClean="0"/>
              <a:t>For </a:t>
            </a:r>
            <a:r>
              <a:rPr lang="en-US" dirty="0"/>
              <a:t>FS and </a:t>
            </a:r>
            <a:r>
              <a:rPr lang="en-US" dirty="0" smtClean="0"/>
              <a:t>BLM, </a:t>
            </a:r>
            <a:endParaRPr lang="en-US" dirty="0"/>
          </a:p>
          <a:p>
            <a:r>
              <a:rPr lang="en-US" dirty="0" smtClean="0"/>
              <a:t>~800 native species of concern in OR &amp; WA</a:t>
            </a:r>
            <a:endParaRPr lang="en-US" dirty="0"/>
          </a:p>
        </p:txBody>
      </p:sp>
      <p:sp>
        <p:nvSpPr>
          <p:cNvPr id="6" name="TextBox 5"/>
          <p:cNvSpPr txBox="1"/>
          <p:nvPr/>
        </p:nvSpPr>
        <p:spPr>
          <a:xfrm>
            <a:off x="76200" y="5505271"/>
            <a:ext cx="4724400" cy="1200329"/>
          </a:xfrm>
          <a:prstGeom prst="rect">
            <a:avLst/>
          </a:prstGeom>
          <a:noFill/>
          <a:ln w="38100">
            <a:noFill/>
          </a:ln>
        </p:spPr>
        <p:txBody>
          <a:bodyPr wrap="square" rtlCol="0">
            <a:spAutoFit/>
          </a:bodyPr>
          <a:lstStyle/>
          <a:p>
            <a:pPr algn="ctr"/>
            <a:r>
              <a:rPr lang="en-US" dirty="0" smtClean="0"/>
              <a:t>“the </a:t>
            </a:r>
            <a:r>
              <a:rPr lang="en-US" dirty="0"/>
              <a:t>main lesson learned about forest </a:t>
            </a:r>
            <a:r>
              <a:rPr lang="en-US" dirty="0" smtClean="0"/>
              <a:t>biodiversity ... is </a:t>
            </a:r>
            <a:r>
              <a:rPr lang="en-US" dirty="0"/>
              <a:t>that </a:t>
            </a:r>
            <a:r>
              <a:rPr lang="en-US" b="1" dirty="0"/>
              <a:t>all species</a:t>
            </a:r>
            <a:r>
              <a:rPr lang="en-US" dirty="0"/>
              <a:t>, </a:t>
            </a:r>
            <a:r>
              <a:rPr lang="en-US" b="1" dirty="0"/>
              <a:t>all lands</a:t>
            </a:r>
            <a:r>
              <a:rPr lang="en-US" dirty="0"/>
              <a:t>, and </a:t>
            </a:r>
            <a:r>
              <a:rPr lang="en-US" b="1" dirty="0"/>
              <a:t>all stressors </a:t>
            </a:r>
            <a:r>
              <a:rPr lang="en-US" dirty="0"/>
              <a:t>matter, </a:t>
            </a:r>
            <a:r>
              <a:rPr lang="en-US" dirty="0" smtClean="0"/>
              <a:t>forming a </a:t>
            </a:r>
            <a:r>
              <a:rPr lang="en-US" dirty="0"/>
              <a:t>complex multistate </a:t>
            </a:r>
            <a:r>
              <a:rPr lang="en-US" dirty="0" smtClean="0"/>
              <a:t>system”</a:t>
            </a:r>
            <a:endParaRPr lang="en-US" dirty="0"/>
          </a:p>
        </p:txBody>
      </p:sp>
      <p:sp>
        <p:nvSpPr>
          <p:cNvPr id="7" name="TextBox 6"/>
          <p:cNvSpPr txBox="1"/>
          <p:nvPr/>
        </p:nvSpPr>
        <p:spPr>
          <a:xfrm>
            <a:off x="5486400" y="1447800"/>
            <a:ext cx="3352800" cy="923330"/>
          </a:xfrm>
          <a:prstGeom prst="rect">
            <a:avLst/>
          </a:prstGeom>
          <a:noFill/>
        </p:spPr>
        <p:txBody>
          <a:bodyPr wrap="square" rtlCol="0">
            <a:spAutoFit/>
          </a:bodyPr>
          <a:lstStyle/>
          <a:p>
            <a:r>
              <a:rPr lang="en-US" dirty="0" smtClean="0"/>
              <a:t>Taxa like Pacific salmon and marbled </a:t>
            </a:r>
            <a:r>
              <a:rPr lang="en-US" dirty="0" err="1" smtClean="0"/>
              <a:t>murrelets</a:t>
            </a:r>
            <a:r>
              <a:rPr lang="en-US" dirty="0" smtClean="0"/>
              <a:t> rely on landscapes for persistence</a:t>
            </a:r>
            <a:endParaRPr lang="en-US" dirty="0"/>
          </a:p>
        </p:txBody>
      </p:sp>
      <p:sp>
        <p:nvSpPr>
          <p:cNvPr id="8" name="TextBox 7"/>
          <p:cNvSpPr txBox="1"/>
          <p:nvPr/>
        </p:nvSpPr>
        <p:spPr>
          <a:xfrm>
            <a:off x="5410200" y="6096000"/>
            <a:ext cx="3505200" cy="646331"/>
          </a:xfrm>
          <a:prstGeom prst="rect">
            <a:avLst/>
          </a:prstGeom>
          <a:noFill/>
        </p:spPr>
        <p:txBody>
          <a:bodyPr wrap="square" rtlCol="0">
            <a:spAutoFit/>
          </a:bodyPr>
          <a:lstStyle/>
          <a:p>
            <a:r>
              <a:rPr lang="en-US" dirty="0" smtClean="0"/>
              <a:t>Land management is one of many threats to forest species</a:t>
            </a:r>
            <a:endParaRPr lang="en-US" dirty="0"/>
          </a:p>
        </p:txBody>
      </p:sp>
      <p:sp>
        <p:nvSpPr>
          <p:cNvPr id="9" name="TextBox 8"/>
          <p:cNvSpPr txBox="1"/>
          <p:nvPr/>
        </p:nvSpPr>
        <p:spPr>
          <a:xfrm rot="1105865">
            <a:off x="6637638" y="4938719"/>
            <a:ext cx="2592730" cy="523220"/>
          </a:xfrm>
          <a:prstGeom prst="rect">
            <a:avLst/>
          </a:prstGeom>
          <a:noFill/>
        </p:spPr>
        <p:txBody>
          <a:bodyPr wrap="square" rtlCol="0">
            <a:spAutoFit/>
          </a:bodyPr>
          <a:lstStyle/>
          <a:p>
            <a:pPr algn="ctr"/>
            <a:r>
              <a:rPr lang="en-US" sz="2800" dirty="0" smtClean="0">
                <a:solidFill>
                  <a:schemeClr val="accent5">
                    <a:lumMod val="60000"/>
                    <a:lumOff val="40000"/>
                  </a:schemeClr>
                </a:solidFill>
              </a:rPr>
              <a:t>All Lands</a:t>
            </a:r>
            <a:endParaRPr lang="en-US" sz="2800" dirty="0">
              <a:solidFill>
                <a:schemeClr val="accent5">
                  <a:lumMod val="60000"/>
                  <a:lumOff val="40000"/>
                </a:schemeClr>
              </a:solidFill>
            </a:endParaRPr>
          </a:p>
        </p:txBody>
      </p:sp>
      <p:sp>
        <p:nvSpPr>
          <p:cNvPr id="10" name="TextBox 9"/>
          <p:cNvSpPr txBox="1"/>
          <p:nvPr/>
        </p:nvSpPr>
        <p:spPr>
          <a:xfrm>
            <a:off x="5402224" y="5456674"/>
            <a:ext cx="3329964" cy="523220"/>
          </a:xfrm>
          <a:prstGeom prst="rect">
            <a:avLst/>
          </a:prstGeom>
          <a:noFill/>
        </p:spPr>
        <p:txBody>
          <a:bodyPr wrap="square" rtlCol="0">
            <a:spAutoFit/>
          </a:bodyPr>
          <a:lstStyle/>
          <a:p>
            <a:pPr algn="ctr"/>
            <a:r>
              <a:rPr lang="en-US" sz="2800" dirty="0" smtClean="0">
                <a:solidFill>
                  <a:schemeClr val="accent5">
                    <a:lumMod val="60000"/>
                    <a:lumOff val="40000"/>
                  </a:schemeClr>
                </a:solidFill>
              </a:rPr>
              <a:t>All Disturbances</a:t>
            </a:r>
            <a:endParaRPr lang="en-US" sz="2800" dirty="0">
              <a:solidFill>
                <a:schemeClr val="accent5">
                  <a:lumMod val="60000"/>
                  <a:lumOff val="40000"/>
                </a:schemeClr>
              </a:solidFill>
            </a:endParaRPr>
          </a:p>
        </p:txBody>
      </p:sp>
      <p:sp>
        <p:nvSpPr>
          <p:cNvPr id="11" name="TextBox 10"/>
          <p:cNvSpPr txBox="1"/>
          <p:nvPr/>
        </p:nvSpPr>
        <p:spPr>
          <a:xfrm rot="20698849">
            <a:off x="5281309" y="4518006"/>
            <a:ext cx="2592730" cy="523220"/>
          </a:xfrm>
          <a:prstGeom prst="rect">
            <a:avLst/>
          </a:prstGeom>
          <a:noFill/>
        </p:spPr>
        <p:txBody>
          <a:bodyPr wrap="square" rtlCol="0">
            <a:spAutoFit/>
          </a:bodyPr>
          <a:lstStyle/>
          <a:p>
            <a:pPr algn="ctr"/>
            <a:r>
              <a:rPr lang="en-US" sz="2800" dirty="0" smtClean="0">
                <a:solidFill>
                  <a:schemeClr val="accent5">
                    <a:lumMod val="60000"/>
                    <a:lumOff val="40000"/>
                  </a:schemeClr>
                </a:solidFill>
              </a:rPr>
              <a:t>All Species</a:t>
            </a:r>
            <a:endParaRPr lang="en-US" sz="2800" dirty="0">
              <a:solidFill>
                <a:schemeClr val="accent5">
                  <a:lumMod val="60000"/>
                  <a:lumOff val="40000"/>
                </a:schemeClr>
              </a:solidFill>
            </a:endParaRPr>
          </a:p>
        </p:txBody>
      </p:sp>
      <p:sp>
        <p:nvSpPr>
          <p:cNvPr id="14" name="Pentagon 13"/>
          <p:cNvSpPr/>
          <p:nvPr/>
        </p:nvSpPr>
        <p:spPr>
          <a:xfrm flipH="1">
            <a:off x="7239000" y="762000"/>
            <a:ext cx="1905000" cy="381000"/>
          </a:xfrm>
          <a:prstGeom prst="homePlate">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New Science</a:t>
            </a: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2362200"/>
            <a:ext cx="3048000" cy="2059517"/>
          </a:xfrm>
          <a:prstGeom prst="rect">
            <a:avLst/>
          </a:prstGeom>
        </p:spPr>
      </p:pic>
      <p:sp>
        <p:nvSpPr>
          <p:cNvPr id="3" name="TextBox 2"/>
          <p:cNvSpPr txBox="1"/>
          <p:nvPr/>
        </p:nvSpPr>
        <p:spPr>
          <a:xfrm>
            <a:off x="6896100" y="4176834"/>
            <a:ext cx="1828800" cy="276999"/>
          </a:xfrm>
          <a:prstGeom prst="rect">
            <a:avLst/>
          </a:prstGeom>
          <a:noFill/>
        </p:spPr>
        <p:txBody>
          <a:bodyPr wrap="square" rtlCol="0">
            <a:spAutoFit/>
          </a:bodyPr>
          <a:lstStyle/>
          <a:p>
            <a:r>
              <a:rPr lang="en-US" sz="1200" dirty="0" smtClean="0">
                <a:solidFill>
                  <a:schemeClr val="bg1"/>
                </a:solidFill>
              </a:rPr>
              <a:t>Hamer Environmental</a:t>
            </a:r>
            <a:endParaRPr lang="en-US" sz="1200" dirty="0">
              <a:solidFill>
                <a:schemeClr val="bg1"/>
              </a:solidFill>
            </a:endParaRPr>
          </a:p>
        </p:txBody>
      </p:sp>
    </p:spTree>
    <p:extLst>
      <p:ext uri="{BB962C8B-B14F-4D97-AF65-F5344CB8AC3E}">
        <p14:creationId xmlns:p14="http://schemas.microsoft.com/office/powerpoint/2010/main" val="33027491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6458673" cy="4378737"/>
          </a:xfrm>
          <a:noFill/>
        </p:spPr>
        <p:txBody>
          <a:bodyPr>
            <a:normAutofit/>
          </a:bodyPr>
          <a:lstStyle/>
          <a:p>
            <a:r>
              <a:rPr lang="en-US" sz="2200" dirty="0" smtClean="0">
                <a:solidFill>
                  <a:schemeClr val="accent5">
                    <a:lumMod val="50000"/>
                  </a:schemeClr>
                </a:solidFill>
              </a:rPr>
              <a:t>Chapter 14</a:t>
            </a:r>
            <a:r>
              <a:rPr lang="en-US" dirty="0" smtClean="0">
                <a:solidFill>
                  <a:schemeClr val="accent5">
                    <a:lumMod val="50000"/>
                  </a:schemeClr>
                </a:solidFill>
              </a:rPr>
              <a:t/>
            </a:r>
            <a:br>
              <a:rPr lang="en-US" dirty="0" smtClean="0">
                <a:solidFill>
                  <a:schemeClr val="accent5">
                    <a:lumMod val="50000"/>
                  </a:schemeClr>
                </a:solidFill>
              </a:rPr>
            </a:br>
            <a:r>
              <a:rPr lang="en-US" sz="3200" dirty="0" smtClean="0">
                <a:solidFill>
                  <a:schemeClr val="accent5">
                    <a:lumMod val="50000"/>
                  </a:schemeClr>
                </a:solidFill>
              </a:rPr>
              <a:t>Aquatic-Riparian Systems</a:t>
            </a:r>
            <a:br>
              <a:rPr lang="en-US" sz="3200" dirty="0" smtClean="0">
                <a:solidFill>
                  <a:schemeClr val="accent5">
                    <a:lumMod val="50000"/>
                  </a:schemeClr>
                </a:solidFill>
              </a:rPr>
            </a:br>
            <a:r>
              <a:rPr lang="en-US" sz="2400" i="1" dirty="0" smtClean="0">
                <a:solidFill>
                  <a:schemeClr val="accent5">
                    <a:lumMod val="50000"/>
                  </a:schemeClr>
                </a:solidFill>
              </a:rPr>
              <a:t>D.H. Olson, S.L. Johnson, P.D. Anderson, B.E. Penaluna, J.B. Dunham</a:t>
            </a:r>
            <a:endParaRPr lang="en-US" sz="2400" i="1" dirty="0">
              <a:solidFill>
                <a:schemeClr val="accent5">
                  <a:lumMod val="50000"/>
                </a:schemeClr>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828800"/>
            <a:ext cx="3657600" cy="4387194"/>
          </a:xfrm>
          <a:prstGeom prst="rect">
            <a:avLst/>
          </a:prstGeom>
        </p:spPr>
      </p:pic>
      <p:sp>
        <p:nvSpPr>
          <p:cNvPr id="8" name="Pentagon 7"/>
          <p:cNvSpPr/>
          <p:nvPr/>
        </p:nvSpPr>
        <p:spPr>
          <a:xfrm flipH="1">
            <a:off x="7239000" y="533400"/>
            <a:ext cx="1905000" cy="381000"/>
          </a:xfrm>
          <a:prstGeom prst="homePlate">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New Science</a:t>
            </a:r>
            <a:endParaRPr lang="en-US" dirty="0"/>
          </a:p>
        </p:txBody>
      </p:sp>
      <p:sp>
        <p:nvSpPr>
          <p:cNvPr id="9" name="Text Placeholder 4"/>
          <p:cNvSpPr txBox="1">
            <a:spLocks/>
          </p:cNvSpPr>
          <p:nvPr/>
        </p:nvSpPr>
        <p:spPr>
          <a:xfrm>
            <a:off x="5105400" y="2209800"/>
            <a:ext cx="3810000" cy="576262"/>
          </a:xfrm>
          <a:prstGeom prst="rect">
            <a:avLst/>
          </a:prstGeom>
        </p:spPr>
        <p:txBody>
          <a:bodyPr/>
          <a:lstStyle>
            <a:lvl1pPr marL="287338" indent="-287338" algn="l" defTabSz="457200" rtl="0" eaLnBrk="1" latinLnBrk="0" hangingPunct="1">
              <a:spcBef>
                <a:spcPts val="1000"/>
              </a:spcBef>
              <a:spcAft>
                <a:spcPts val="0"/>
              </a:spcAft>
              <a:buClr>
                <a:schemeClr val="accent5">
                  <a:lumMod val="50000"/>
                </a:schemeClr>
              </a:buClr>
              <a:buFont typeface="Wingdings 3" charset="2"/>
              <a:buChar char=""/>
              <a:defRPr sz="1800" kern="1200">
                <a:solidFill>
                  <a:schemeClr val="tx1">
                    <a:lumMod val="75000"/>
                    <a:lumOff val="25000"/>
                  </a:schemeClr>
                </a:solidFill>
                <a:latin typeface="+mn-lt"/>
                <a:ea typeface="+mn-ea"/>
                <a:cs typeface="+mn-cs"/>
              </a:defRPr>
            </a:lvl1pPr>
            <a:lvl2pPr marL="515938" indent="-285750" algn="l" defTabSz="457200" rtl="0" eaLnBrk="1" latinLnBrk="0" hangingPunct="1">
              <a:spcBef>
                <a:spcPts val="1000"/>
              </a:spcBef>
              <a:spcAft>
                <a:spcPts val="0"/>
              </a:spcAft>
              <a:buClr>
                <a:schemeClr val="accent5">
                  <a:lumMod val="50000"/>
                </a:schemeClr>
              </a:buClr>
              <a:buFont typeface="Wingdings 3" charset="2"/>
              <a:buChar char=""/>
              <a:defRPr sz="1600" kern="1200">
                <a:solidFill>
                  <a:schemeClr val="tx1">
                    <a:lumMod val="75000"/>
                    <a:lumOff val="25000"/>
                  </a:schemeClr>
                </a:solidFill>
                <a:latin typeface="+mn-lt"/>
                <a:ea typeface="+mn-ea"/>
                <a:cs typeface="+mn-cs"/>
              </a:defRPr>
            </a:lvl2pPr>
            <a:lvl3pPr marL="685800" indent="-228600" algn="l" defTabSz="457200" rtl="0" eaLnBrk="1" latinLnBrk="0" hangingPunct="1">
              <a:spcBef>
                <a:spcPts val="1000"/>
              </a:spcBef>
              <a:spcAft>
                <a:spcPts val="0"/>
              </a:spcAft>
              <a:buClr>
                <a:schemeClr val="accent5">
                  <a:lumMod val="50000"/>
                </a:schemeClr>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lvl="1" indent="0">
              <a:buNone/>
            </a:pPr>
            <a:r>
              <a:rPr lang="en-US" sz="2400" b="1" dirty="0" smtClean="0">
                <a:solidFill>
                  <a:schemeClr val="accent5">
                    <a:lumMod val="75000"/>
                  </a:schemeClr>
                </a:solidFill>
              </a:rPr>
              <a:t>Context Matters</a:t>
            </a:r>
            <a:endParaRPr lang="en-US" sz="2400" b="1" dirty="0">
              <a:solidFill>
                <a:schemeClr val="accent5">
                  <a:lumMod val="75000"/>
                </a:schemeClr>
              </a:solidFill>
            </a:endParaRPr>
          </a:p>
        </p:txBody>
      </p:sp>
      <p:sp>
        <p:nvSpPr>
          <p:cNvPr id="10" name="Content Placeholder 5"/>
          <p:cNvSpPr txBox="1">
            <a:spLocks/>
          </p:cNvSpPr>
          <p:nvPr/>
        </p:nvSpPr>
        <p:spPr>
          <a:xfrm>
            <a:off x="5105399" y="2786062"/>
            <a:ext cx="3886200" cy="3105703"/>
          </a:xfrm>
          <a:prstGeom prst="rect">
            <a:avLst/>
          </a:prstGeom>
        </p:spPr>
        <p:txBody>
          <a:bodyPr>
            <a:normAutofit/>
          </a:bodyPr>
          <a:lstStyle>
            <a:lvl1pPr marL="287338" indent="-287338" algn="l" defTabSz="457200" rtl="0" eaLnBrk="1" latinLnBrk="0" hangingPunct="1">
              <a:spcBef>
                <a:spcPts val="1000"/>
              </a:spcBef>
              <a:spcAft>
                <a:spcPts val="0"/>
              </a:spcAft>
              <a:buClr>
                <a:schemeClr val="accent5">
                  <a:lumMod val="50000"/>
                </a:schemeClr>
              </a:buClr>
              <a:buFont typeface="Wingdings 3" charset="2"/>
              <a:buChar char=""/>
              <a:defRPr sz="1800" kern="1200">
                <a:solidFill>
                  <a:schemeClr val="tx1">
                    <a:lumMod val="75000"/>
                    <a:lumOff val="25000"/>
                  </a:schemeClr>
                </a:solidFill>
                <a:latin typeface="+mn-lt"/>
                <a:ea typeface="+mn-ea"/>
                <a:cs typeface="+mn-cs"/>
              </a:defRPr>
            </a:lvl1pPr>
            <a:lvl2pPr marL="515938" indent="-285750" algn="l" defTabSz="457200" rtl="0" eaLnBrk="1" latinLnBrk="0" hangingPunct="1">
              <a:spcBef>
                <a:spcPts val="1000"/>
              </a:spcBef>
              <a:spcAft>
                <a:spcPts val="0"/>
              </a:spcAft>
              <a:buClr>
                <a:schemeClr val="accent5">
                  <a:lumMod val="50000"/>
                </a:schemeClr>
              </a:buClr>
              <a:buFont typeface="Wingdings 3" charset="2"/>
              <a:buChar char=""/>
              <a:defRPr sz="1600" kern="1200">
                <a:solidFill>
                  <a:schemeClr val="tx1">
                    <a:lumMod val="75000"/>
                    <a:lumOff val="25000"/>
                  </a:schemeClr>
                </a:solidFill>
                <a:latin typeface="+mn-lt"/>
                <a:ea typeface="+mn-ea"/>
                <a:cs typeface="+mn-cs"/>
              </a:defRPr>
            </a:lvl2pPr>
            <a:lvl3pPr marL="685800" indent="-228600" algn="l" defTabSz="457200" rtl="0" eaLnBrk="1" latinLnBrk="0" hangingPunct="1">
              <a:spcBef>
                <a:spcPts val="1000"/>
              </a:spcBef>
              <a:spcAft>
                <a:spcPts val="0"/>
              </a:spcAft>
              <a:buClr>
                <a:schemeClr val="accent5">
                  <a:lumMod val="50000"/>
                </a:schemeClr>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dirty="0"/>
              <a:t>Multistate aquatic-riparian conditions require context-dependent management </a:t>
            </a:r>
            <a:r>
              <a:rPr lang="en-US" dirty="0" smtClean="0"/>
              <a:t>integrating:</a:t>
            </a:r>
            <a:endParaRPr lang="en-US" dirty="0"/>
          </a:p>
          <a:p>
            <a:pPr>
              <a:buClr>
                <a:schemeClr val="accent5">
                  <a:lumMod val="75000"/>
                </a:schemeClr>
              </a:buClr>
            </a:pPr>
            <a:r>
              <a:rPr lang="en-US" dirty="0" smtClean="0"/>
              <a:t>Spatial </a:t>
            </a:r>
            <a:r>
              <a:rPr lang="en-US" dirty="0"/>
              <a:t>and temporal scales</a:t>
            </a:r>
          </a:p>
          <a:p>
            <a:pPr>
              <a:buClr>
                <a:schemeClr val="accent5">
                  <a:lumMod val="75000"/>
                </a:schemeClr>
              </a:buClr>
            </a:pPr>
            <a:r>
              <a:rPr lang="en-US" dirty="0" smtClean="0"/>
              <a:t>Critical </a:t>
            </a:r>
            <a:r>
              <a:rPr lang="en-US" dirty="0"/>
              <a:t>habitats for </a:t>
            </a:r>
            <a:r>
              <a:rPr lang="en-US" dirty="0" smtClean="0"/>
              <a:t>species of concern</a:t>
            </a:r>
            <a:endParaRPr lang="en-US" dirty="0"/>
          </a:p>
          <a:p>
            <a:pPr>
              <a:buClr>
                <a:schemeClr val="accent5">
                  <a:lumMod val="75000"/>
                </a:schemeClr>
              </a:buClr>
            </a:pPr>
            <a:r>
              <a:rPr lang="en-US" dirty="0" smtClean="0"/>
              <a:t>Key habitat attributes</a:t>
            </a:r>
          </a:p>
          <a:p>
            <a:pPr>
              <a:buClr>
                <a:schemeClr val="accent5">
                  <a:lumMod val="75000"/>
                </a:schemeClr>
              </a:buClr>
            </a:pPr>
            <a:r>
              <a:rPr lang="en-US" dirty="0" smtClean="0"/>
              <a:t>Multiple disturbances</a:t>
            </a:r>
            <a:endParaRPr lang="en-US" dirty="0"/>
          </a:p>
        </p:txBody>
      </p:sp>
      <p:sp>
        <p:nvSpPr>
          <p:cNvPr id="4" name="TextBox 3"/>
          <p:cNvSpPr txBox="1"/>
          <p:nvPr/>
        </p:nvSpPr>
        <p:spPr>
          <a:xfrm>
            <a:off x="2209800" y="6248400"/>
            <a:ext cx="5029200" cy="523220"/>
          </a:xfrm>
          <a:prstGeom prst="rect">
            <a:avLst/>
          </a:prstGeom>
          <a:noFill/>
        </p:spPr>
        <p:txBody>
          <a:bodyPr wrap="square" rtlCol="0">
            <a:spAutoFit/>
          </a:bodyPr>
          <a:lstStyle/>
          <a:p>
            <a:pPr algn="ctr"/>
            <a:r>
              <a:rPr lang="en-US" sz="2800" i="1" dirty="0" smtClean="0">
                <a:solidFill>
                  <a:schemeClr val="accent6">
                    <a:lumMod val="60000"/>
                    <a:lumOff val="40000"/>
                  </a:schemeClr>
                </a:solidFill>
              </a:rPr>
              <a:t>ecological resilience</a:t>
            </a:r>
            <a:endParaRPr lang="en-US" sz="2800" i="1" dirty="0">
              <a:solidFill>
                <a:schemeClr val="accent6">
                  <a:lumMod val="60000"/>
                  <a:lumOff val="40000"/>
                </a:schemeClr>
              </a:solidFill>
            </a:endParaRPr>
          </a:p>
        </p:txBody>
      </p:sp>
    </p:spTree>
    <p:extLst>
      <p:ext uri="{BB962C8B-B14F-4D97-AF65-F5344CB8AC3E}">
        <p14:creationId xmlns:p14="http://schemas.microsoft.com/office/powerpoint/2010/main" val="15802310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6123" cy="1280890"/>
          </a:xfrm>
          <a:noFill/>
        </p:spPr>
        <p:txBody>
          <a:bodyPr>
            <a:normAutofit fontScale="90000"/>
          </a:bodyPr>
          <a:lstStyle/>
          <a:p>
            <a:r>
              <a:rPr lang="en-US" sz="2200" dirty="0" smtClean="0">
                <a:solidFill>
                  <a:schemeClr val="accent5">
                    <a:lumMod val="50000"/>
                  </a:schemeClr>
                </a:solidFill>
              </a:rPr>
              <a:t>Chapter 15</a:t>
            </a:r>
            <a:r>
              <a:rPr lang="en-US" dirty="0" smtClean="0">
                <a:solidFill>
                  <a:schemeClr val="accent5">
                    <a:lumMod val="50000"/>
                  </a:schemeClr>
                </a:solidFill>
              </a:rPr>
              <a:t/>
            </a:r>
            <a:br>
              <a:rPr lang="en-US" dirty="0" smtClean="0">
                <a:solidFill>
                  <a:schemeClr val="accent5">
                    <a:lumMod val="50000"/>
                  </a:schemeClr>
                </a:solidFill>
              </a:rPr>
            </a:br>
            <a:r>
              <a:rPr lang="en-US" dirty="0" smtClean="0">
                <a:solidFill>
                  <a:schemeClr val="accent5">
                    <a:lumMod val="50000"/>
                  </a:schemeClr>
                </a:solidFill>
              </a:rPr>
              <a:t>Watersheds and Landscapes</a:t>
            </a:r>
            <a:br>
              <a:rPr lang="en-US" dirty="0" smtClean="0">
                <a:solidFill>
                  <a:schemeClr val="accent5">
                    <a:lumMod val="50000"/>
                  </a:schemeClr>
                </a:solidFill>
              </a:rPr>
            </a:br>
            <a:r>
              <a:rPr lang="en-US" sz="2400" i="1" dirty="0" smtClean="0">
                <a:solidFill>
                  <a:schemeClr val="accent5">
                    <a:lumMod val="50000"/>
                  </a:schemeClr>
                </a:solidFill>
              </a:rPr>
              <a:t>G.H. Reeves, T.E. Spies</a:t>
            </a:r>
            <a:endParaRPr lang="en-US" sz="2400" i="1" dirty="0">
              <a:solidFill>
                <a:schemeClr val="accent5">
                  <a:lumMod val="50000"/>
                </a:schemeClr>
              </a:solidFill>
            </a:endParaRPr>
          </a:p>
        </p:txBody>
      </p:sp>
      <p:sp>
        <p:nvSpPr>
          <p:cNvPr id="4" name="Content Placeholder 3"/>
          <p:cNvSpPr>
            <a:spLocks noGrp="1"/>
          </p:cNvSpPr>
          <p:nvPr>
            <p:ph sz="half" idx="1"/>
          </p:nvPr>
        </p:nvSpPr>
        <p:spPr>
          <a:xfrm>
            <a:off x="457201" y="1676400"/>
            <a:ext cx="3657599" cy="4724400"/>
          </a:xfrm>
        </p:spPr>
        <p:txBody>
          <a:bodyPr>
            <a:normAutofit/>
          </a:bodyPr>
          <a:lstStyle/>
          <a:p>
            <a:r>
              <a:rPr lang="en-US" dirty="0"/>
              <a:t>Concentrate management (and reserves) at watershed scales</a:t>
            </a:r>
          </a:p>
          <a:p>
            <a:r>
              <a:rPr lang="en-US" dirty="0" smtClean="0"/>
              <a:t>Reserves </a:t>
            </a:r>
            <a:r>
              <a:rPr lang="en-US" dirty="0"/>
              <a:t>will vary in condition with time since disturbance, and adaptive management to retain suite of conditions will be necessary</a:t>
            </a:r>
          </a:p>
          <a:p>
            <a:r>
              <a:rPr lang="en-US" dirty="0" smtClean="0"/>
              <a:t>Landscape </a:t>
            </a:r>
            <a:r>
              <a:rPr lang="en-US" dirty="0"/>
              <a:t>analyses can tailor management to dynamic processes within watersheds (e.g., wood delivery, debris flows, thermal loading)</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2133600"/>
            <a:ext cx="4535881" cy="3553968"/>
          </a:xfrm>
          <a:prstGeom prst="rect">
            <a:avLst/>
          </a:prstGeom>
          <a:ln>
            <a:noFill/>
          </a:ln>
        </p:spPr>
      </p:pic>
      <p:sp>
        <p:nvSpPr>
          <p:cNvPr id="8" name="Pentagon 7"/>
          <p:cNvSpPr/>
          <p:nvPr/>
        </p:nvSpPr>
        <p:spPr>
          <a:xfrm flipH="1">
            <a:off x="7239000" y="533400"/>
            <a:ext cx="1905000" cy="381000"/>
          </a:xfrm>
          <a:prstGeom prst="homePlate">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New Science</a:t>
            </a:r>
            <a:endParaRPr lang="en-US" dirty="0"/>
          </a:p>
        </p:txBody>
      </p:sp>
    </p:spTree>
    <p:extLst>
      <p:ext uri="{BB962C8B-B14F-4D97-AF65-F5344CB8AC3E}">
        <p14:creationId xmlns:p14="http://schemas.microsoft.com/office/powerpoint/2010/main" val="21699291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5800" y="304800"/>
            <a:ext cx="4267200" cy="4602162"/>
          </a:xfrm>
          <a:noFill/>
        </p:spPr>
        <p:txBody>
          <a:bodyPr>
            <a:normAutofit/>
          </a:bodyPr>
          <a:lstStyle/>
          <a:p>
            <a:pPr algn="l"/>
            <a:r>
              <a:rPr lang="en-US" sz="2200" dirty="0" smtClean="0">
                <a:solidFill>
                  <a:schemeClr val="accent5">
                    <a:lumMod val="50000"/>
                  </a:schemeClr>
                </a:solidFill>
              </a:rPr>
              <a:t>Chapter 16</a:t>
            </a:r>
            <a:r>
              <a:rPr lang="en-US" sz="4000" dirty="0" smtClean="0">
                <a:solidFill>
                  <a:schemeClr val="accent5">
                    <a:lumMod val="50000"/>
                  </a:schemeClr>
                </a:solidFill>
              </a:rPr>
              <a:t/>
            </a:r>
            <a:br>
              <a:rPr lang="en-US" sz="4000" dirty="0" smtClean="0">
                <a:solidFill>
                  <a:schemeClr val="accent5">
                    <a:lumMod val="50000"/>
                  </a:schemeClr>
                </a:solidFill>
              </a:rPr>
            </a:br>
            <a:r>
              <a:rPr lang="en-US" sz="3200" dirty="0" smtClean="0">
                <a:solidFill>
                  <a:schemeClr val="accent5">
                    <a:lumMod val="50000"/>
                  </a:schemeClr>
                </a:solidFill>
              </a:rPr>
              <a:t>Climate-Smart Approaches to Managing Forests</a:t>
            </a:r>
            <a:r>
              <a:rPr lang="en-US" dirty="0" smtClean="0">
                <a:solidFill>
                  <a:schemeClr val="accent5">
                    <a:lumMod val="50000"/>
                  </a:schemeClr>
                </a:solidFill>
              </a:rPr>
              <a:t/>
            </a:r>
            <a:br>
              <a:rPr lang="en-US" dirty="0" smtClean="0">
                <a:solidFill>
                  <a:schemeClr val="accent5">
                    <a:lumMod val="50000"/>
                  </a:schemeClr>
                </a:solidFill>
              </a:rPr>
            </a:br>
            <a:r>
              <a:rPr lang="en-US" sz="2400" i="1" dirty="0" smtClean="0">
                <a:solidFill>
                  <a:schemeClr val="accent5">
                    <a:lumMod val="50000"/>
                  </a:schemeClr>
                </a:solidFill>
              </a:rPr>
              <a:t>J.B</a:t>
            </a:r>
            <a:r>
              <a:rPr lang="en-US" sz="2400" i="1" dirty="0">
                <a:solidFill>
                  <a:schemeClr val="accent5">
                    <a:lumMod val="50000"/>
                  </a:schemeClr>
                </a:solidFill>
              </a:rPr>
              <a:t>. Kim, </a:t>
            </a:r>
            <a:r>
              <a:rPr lang="en-US" sz="2400" i="1" dirty="0" smtClean="0">
                <a:solidFill>
                  <a:schemeClr val="accent5">
                    <a:lumMod val="50000"/>
                  </a:schemeClr>
                </a:solidFill>
              </a:rPr>
              <a:t>B.G</a:t>
            </a:r>
            <a:r>
              <a:rPr lang="en-US" sz="2400" i="1" dirty="0">
                <a:solidFill>
                  <a:schemeClr val="accent5">
                    <a:lumMod val="50000"/>
                  </a:schemeClr>
                </a:solidFill>
              </a:rPr>
              <a:t>. Marcot, </a:t>
            </a:r>
            <a:r>
              <a:rPr lang="en-US" sz="2400" i="1" dirty="0" smtClean="0">
                <a:solidFill>
                  <a:schemeClr val="accent5">
                    <a:lumMod val="50000"/>
                  </a:schemeClr>
                </a:solidFill>
              </a:rPr>
              <a:t/>
            </a:r>
            <a:br>
              <a:rPr lang="en-US" sz="2400" i="1" dirty="0" smtClean="0">
                <a:solidFill>
                  <a:schemeClr val="accent5">
                    <a:lumMod val="50000"/>
                  </a:schemeClr>
                </a:solidFill>
              </a:rPr>
            </a:br>
            <a:r>
              <a:rPr lang="en-US" sz="2400" i="1" dirty="0" smtClean="0">
                <a:solidFill>
                  <a:schemeClr val="accent5">
                    <a:lumMod val="50000"/>
                  </a:schemeClr>
                </a:solidFill>
              </a:rPr>
              <a:t>D.H</a:t>
            </a:r>
            <a:r>
              <a:rPr lang="en-US" sz="2400" i="1" dirty="0">
                <a:solidFill>
                  <a:schemeClr val="accent5">
                    <a:lumMod val="50000"/>
                  </a:schemeClr>
                </a:solidFill>
              </a:rPr>
              <a:t>. </a:t>
            </a:r>
            <a:r>
              <a:rPr lang="en-US" sz="2400" i="1" dirty="0" smtClean="0">
                <a:solidFill>
                  <a:schemeClr val="accent5">
                    <a:lumMod val="50000"/>
                  </a:schemeClr>
                </a:solidFill>
              </a:rPr>
              <a:t>Olson, </a:t>
            </a:r>
            <a:r>
              <a:rPr lang="nl-NL" sz="2400" i="1" dirty="0" smtClean="0">
                <a:solidFill>
                  <a:schemeClr val="accent5">
                    <a:lumMod val="50000"/>
                  </a:schemeClr>
                </a:solidFill>
              </a:rPr>
              <a:t>B. </a:t>
            </a:r>
            <a:r>
              <a:rPr lang="nl-NL" sz="2400" i="1" dirty="0">
                <a:solidFill>
                  <a:schemeClr val="accent5">
                    <a:lumMod val="50000"/>
                  </a:schemeClr>
                </a:solidFill>
              </a:rPr>
              <a:t>Van Horne, </a:t>
            </a:r>
            <a:r>
              <a:rPr lang="nl-NL" sz="2400" i="1" dirty="0" smtClean="0">
                <a:solidFill>
                  <a:schemeClr val="accent5">
                    <a:lumMod val="50000"/>
                  </a:schemeClr>
                </a:solidFill>
              </a:rPr>
              <a:t/>
            </a:r>
            <a:br>
              <a:rPr lang="nl-NL" sz="2400" i="1" dirty="0" smtClean="0">
                <a:solidFill>
                  <a:schemeClr val="accent5">
                    <a:lumMod val="50000"/>
                  </a:schemeClr>
                </a:solidFill>
              </a:rPr>
            </a:br>
            <a:r>
              <a:rPr lang="nl-NL" sz="2400" i="1" dirty="0" smtClean="0">
                <a:solidFill>
                  <a:schemeClr val="accent5">
                    <a:lumMod val="50000"/>
                  </a:schemeClr>
                </a:solidFill>
              </a:rPr>
              <a:t>J.A</a:t>
            </a:r>
            <a:r>
              <a:rPr lang="nl-NL" sz="2400" i="1" dirty="0">
                <a:solidFill>
                  <a:schemeClr val="accent5">
                    <a:lumMod val="50000"/>
                  </a:schemeClr>
                </a:solidFill>
              </a:rPr>
              <a:t>. Vano, </a:t>
            </a:r>
            <a:r>
              <a:rPr lang="nl-NL" sz="2400" i="1" dirty="0" smtClean="0">
                <a:solidFill>
                  <a:schemeClr val="accent5">
                    <a:lumMod val="50000"/>
                  </a:schemeClr>
                </a:solidFill>
              </a:rPr>
              <a:t>M.S</a:t>
            </a:r>
            <a:r>
              <a:rPr lang="nl-NL" sz="2400" i="1" dirty="0">
                <a:solidFill>
                  <a:schemeClr val="accent5">
                    <a:lumMod val="50000"/>
                  </a:schemeClr>
                </a:solidFill>
              </a:rPr>
              <a:t>. </a:t>
            </a:r>
            <a:r>
              <a:rPr lang="nl-NL" sz="2400" i="1" dirty="0" smtClean="0">
                <a:solidFill>
                  <a:schemeClr val="accent5">
                    <a:lumMod val="50000"/>
                  </a:schemeClr>
                </a:solidFill>
              </a:rPr>
              <a:t>Hand, </a:t>
            </a:r>
            <a:br>
              <a:rPr lang="nl-NL" sz="2400" i="1" dirty="0" smtClean="0">
                <a:solidFill>
                  <a:schemeClr val="accent5">
                    <a:lumMod val="50000"/>
                  </a:schemeClr>
                </a:solidFill>
              </a:rPr>
            </a:br>
            <a:r>
              <a:rPr lang="en-US" sz="2400" i="1" dirty="0" smtClean="0">
                <a:solidFill>
                  <a:schemeClr val="accent5">
                    <a:lumMod val="50000"/>
                  </a:schemeClr>
                </a:solidFill>
              </a:rPr>
              <a:t>L.A</a:t>
            </a:r>
            <a:r>
              <a:rPr lang="en-US" sz="2400" i="1" dirty="0">
                <a:solidFill>
                  <a:schemeClr val="accent5">
                    <a:lumMod val="50000"/>
                  </a:schemeClr>
                </a:solidFill>
              </a:rPr>
              <a:t>. Salas, </a:t>
            </a:r>
            <a:r>
              <a:rPr lang="en-US" sz="2400" i="1" dirty="0" smtClean="0">
                <a:solidFill>
                  <a:schemeClr val="accent5">
                    <a:lumMod val="50000"/>
                  </a:schemeClr>
                </a:solidFill>
              </a:rPr>
              <a:t>M. </a:t>
            </a:r>
            <a:r>
              <a:rPr lang="en-US" sz="2400" i="1" dirty="0">
                <a:solidFill>
                  <a:schemeClr val="accent5">
                    <a:lumMod val="50000"/>
                  </a:schemeClr>
                </a:solidFill>
              </a:rPr>
              <a:t>J. Case, </a:t>
            </a:r>
            <a:r>
              <a:rPr lang="en-US" sz="2400" i="1" dirty="0" smtClean="0">
                <a:solidFill>
                  <a:schemeClr val="accent5">
                    <a:lumMod val="50000"/>
                  </a:schemeClr>
                </a:solidFill>
              </a:rPr>
              <a:t/>
            </a:r>
            <a:br>
              <a:rPr lang="en-US" sz="2400" i="1" dirty="0" smtClean="0">
                <a:solidFill>
                  <a:schemeClr val="accent5">
                    <a:lumMod val="50000"/>
                  </a:schemeClr>
                </a:solidFill>
              </a:rPr>
            </a:br>
            <a:r>
              <a:rPr lang="en-US" sz="2400" i="1" dirty="0" smtClean="0">
                <a:solidFill>
                  <a:schemeClr val="accent5">
                    <a:lumMod val="50000"/>
                  </a:schemeClr>
                </a:solidFill>
              </a:rPr>
              <a:t>P.E</a:t>
            </a:r>
            <a:r>
              <a:rPr lang="en-US" sz="2400" i="1" dirty="0">
                <a:solidFill>
                  <a:schemeClr val="accent5">
                    <a:lumMod val="50000"/>
                  </a:schemeClr>
                </a:solidFill>
              </a:rPr>
              <a:t>. </a:t>
            </a:r>
            <a:r>
              <a:rPr lang="en-US" sz="2400" i="1" dirty="0" smtClean="0">
                <a:solidFill>
                  <a:schemeClr val="accent5">
                    <a:lumMod val="50000"/>
                  </a:schemeClr>
                </a:solidFill>
              </a:rPr>
              <a:t>Hennon, D.V</a:t>
            </a:r>
            <a:r>
              <a:rPr lang="en-US" sz="2400" i="1" dirty="0">
                <a:solidFill>
                  <a:schemeClr val="accent5">
                    <a:lumMod val="50000"/>
                  </a:schemeClr>
                </a:solidFill>
              </a:rPr>
              <a:t>. D’Amore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304800"/>
            <a:ext cx="3886200" cy="6193100"/>
          </a:xfrm>
          <a:prstGeom prst="rect">
            <a:avLst/>
          </a:prstGeom>
        </p:spPr>
      </p:pic>
      <p:sp>
        <p:nvSpPr>
          <p:cNvPr id="6" name="Pentagon 5"/>
          <p:cNvSpPr/>
          <p:nvPr/>
        </p:nvSpPr>
        <p:spPr>
          <a:xfrm flipH="1">
            <a:off x="7239000" y="6019800"/>
            <a:ext cx="1905000" cy="381000"/>
          </a:xfrm>
          <a:prstGeom prst="homePlate">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Future</a:t>
            </a:r>
            <a:endParaRPr lang="en-US" dirty="0"/>
          </a:p>
        </p:txBody>
      </p:sp>
    </p:spTree>
    <p:extLst>
      <p:ext uri="{BB962C8B-B14F-4D97-AF65-F5344CB8AC3E}">
        <p14:creationId xmlns:p14="http://schemas.microsoft.com/office/powerpoint/2010/main" val="9595146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9144000" cy="1871505"/>
          </a:xfrm>
          <a:noFill/>
        </p:spPr>
        <p:txBody>
          <a:bodyPr>
            <a:normAutofit fontScale="90000"/>
          </a:bodyPr>
          <a:lstStyle/>
          <a:p>
            <a:r>
              <a:rPr lang="en-US" sz="2200" dirty="0" smtClean="0">
                <a:solidFill>
                  <a:schemeClr val="accent5">
                    <a:lumMod val="50000"/>
                  </a:schemeClr>
                </a:solidFill>
              </a:rPr>
              <a:t>Chapter 17</a:t>
            </a:r>
            <a:r>
              <a:rPr lang="en-US" dirty="0" smtClean="0">
                <a:solidFill>
                  <a:schemeClr val="accent5">
                    <a:lumMod val="50000"/>
                  </a:schemeClr>
                </a:solidFill>
              </a:rPr>
              <a:t/>
            </a:r>
            <a:br>
              <a:rPr lang="en-US" dirty="0" smtClean="0">
                <a:solidFill>
                  <a:schemeClr val="accent5">
                    <a:lumMod val="50000"/>
                  </a:schemeClr>
                </a:solidFill>
              </a:rPr>
            </a:br>
            <a:r>
              <a:rPr lang="en-US" dirty="0" smtClean="0">
                <a:solidFill>
                  <a:schemeClr val="accent5">
                    <a:lumMod val="50000"/>
                  </a:schemeClr>
                </a:solidFill>
              </a:rPr>
              <a:t>Next-Generation </a:t>
            </a:r>
            <a:r>
              <a:rPr lang="en-US" dirty="0">
                <a:solidFill>
                  <a:schemeClr val="accent5">
                    <a:lumMod val="50000"/>
                  </a:schemeClr>
                </a:solidFill>
              </a:rPr>
              <a:t>Products</a:t>
            </a:r>
            <a:br>
              <a:rPr lang="en-US" dirty="0">
                <a:solidFill>
                  <a:schemeClr val="accent5">
                    <a:lumMod val="50000"/>
                  </a:schemeClr>
                </a:solidFill>
              </a:rPr>
            </a:br>
            <a:r>
              <a:rPr lang="en-US" dirty="0">
                <a:solidFill>
                  <a:schemeClr val="accent5">
                    <a:lumMod val="50000"/>
                  </a:schemeClr>
                </a:solidFill>
              </a:rPr>
              <a:t>and Greenhouse Gas Implications</a:t>
            </a:r>
            <a:br>
              <a:rPr lang="en-US" dirty="0">
                <a:solidFill>
                  <a:schemeClr val="accent5">
                    <a:lumMod val="50000"/>
                  </a:schemeClr>
                </a:solidFill>
              </a:rPr>
            </a:br>
            <a:r>
              <a:rPr lang="en-US" sz="2400" i="1" dirty="0" smtClean="0">
                <a:solidFill>
                  <a:schemeClr val="accent5">
                    <a:lumMod val="50000"/>
                  </a:schemeClr>
                </a:solidFill>
              </a:rPr>
              <a:t>E.C</a:t>
            </a:r>
            <a:r>
              <a:rPr lang="en-US" sz="2400" i="1" dirty="0">
                <a:solidFill>
                  <a:schemeClr val="accent5">
                    <a:lumMod val="50000"/>
                  </a:schemeClr>
                </a:solidFill>
              </a:rPr>
              <a:t>. Lowell, </a:t>
            </a:r>
            <a:r>
              <a:rPr lang="en-US" sz="2400" i="1" dirty="0" smtClean="0">
                <a:solidFill>
                  <a:schemeClr val="accent5">
                    <a:lumMod val="50000"/>
                  </a:schemeClr>
                </a:solidFill>
              </a:rPr>
              <a:t>V. </a:t>
            </a:r>
            <a:r>
              <a:rPr lang="en-US" sz="2400" i="1" dirty="0">
                <a:solidFill>
                  <a:schemeClr val="accent5">
                    <a:lumMod val="50000"/>
                  </a:schemeClr>
                </a:solidFill>
              </a:rPr>
              <a:t>Yadama, </a:t>
            </a:r>
            <a:r>
              <a:rPr lang="en-US" sz="2400" i="1" dirty="0" smtClean="0">
                <a:solidFill>
                  <a:schemeClr val="accent5">
                    <a:lumMod val="50000"/>
                  </a:schemeClr>
                </a:solidFill>
              </a:rPr>
              <a:t>L.R</a:t>
            </a:r>
            <a:r>
              <a:rPr lang="en-US" sz="2400" i="1" dirty="0">
                <a:solidFill>
                  <a:schemeClr val="accent5">
                    <a:lumMod val="50000"/>
                  </a:schemeClr>
                </a:solidFill>
              </a:rPr>
              <a:t>. </a:t>
            </a:r>
            <a:r>
              <a:rPr lang="en-US" sz="2400" i="1" dirty="0" smtClean="0">
                <a:solidFill>
                  <a:schemeClr val="accent5">
                    <a:lumMod val="50000"/>
                  </a:schemeClr>
                </a:solidFill>
              </a:rPr>
              <a:t>Schimleck,</a:t>
            </a:r>
            <a:r>
              <a:rPr lang="en-US" sz="2400" i="1" dirty="0">
                <a:solidFill>
                  <a:schemeClr val="accent5">
                    <a:lumMod val="50000"/>
                  </a:schemeClr>
                </a:solidFill>
              </a:rPr>
              <a:t> </a:t>
            </a:r>
            <a:r>
              <a:rPr lang="en-US" sz="2400" i="1" dirty="0" smtClean="0">
                <a:solidFill>
                  <a:schemeClr val="accent5">
                    <a:lumMod val="50000"/>
                  </a:schemeClr>
                </a:solidFill>
              </a:rPr>
              <a:t>K.E</a:t>
            </a:r>
            <a:r>
              <a:rPr lang="en-US" sz="2400" i="1" dirty="0">
                <a:solidFill>
                  <a:schemeClr val="accent5">
                    <a:lumMod val="50000"/>
                  </a:schemeClr>
                </a:solidFill>
              </a:rPr>
              <a:t>. Skog</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1905000"/>
            <a:ext cx="8016240" cy="4725924"/>
          </a:xfrm>
          <a:prstGeom prst="rect">
            <a:avLst/>
          </a:prstGeom>
        </p:spPr>
      </p:pic>
      <p:sp>
        <p:nvSpPr>
          <p:cNvPr id="6" name="Pentagon 5"/>
          <p:cNvSpPr/>
          <p:nvPr/>
        </p:nvSpPr>
        <p:spPr>
          <a:xfrm flipH="1">
            <a:off x="7239000" y="533400"/>
            <a:ext cx="1905000" cy="381000"/>
          </a:xfrm>
          <a:prstGeom prst="homePlate">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Future</a:t>
            </a:r>
            <a:endParaRPr lang="en-US" dirty="0"/>
          </a:p>
        </p:txBody>
      </p:sp>
    </p:spTree>
    <p:extLst>
      <p:ext uri="{BB962C8B-B14F-4D97-AF65-F5344CB8AC3E}">
        <p14:creationId xmlns:p14="http://schemas.microsoft.com/office/powerpoint/2010/main" val="28510113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1219200"/>
            <a:ext cx="3403600" cy="5105400"/>
          </a:xfrm>
          <a:prstGeom prst="rect">
            <a:avLst/>
          </a:prstGeom>
        </p:spPr>
      </p:pic>
      <p:sp>
        <p:nvSpPr>
          <p:cNvPr id="5" name="Title 4"/>
          <p:cNvSpPr>
            <a:spLocks noGrp="1"/>
          </p:cNvSpPr>
          <p:nvPr>
            <p:ph type="title"/>
          </p:nvPr>
        </p:nvSpPr>
        <p:spPr>
          <a:xfrm>
            <a:off x="457200" y="304800"/>
            <a:ext cx="8378456" cy="1280890"/>
          </a:xfrm>
        </p:spPr>
        <p:txBody>
          <a:bodyPr>
            <a:normAutofit/>
          </a:bodyPr>
          <a:lstStyle/>
          <a:p>
            <a:r>
              <a:rPr lang="en-US" sz="4000" dirty="0" smtClean="0"/>
              <a:t>Why did we write this book?</a:t>
            </a:r>
            <a:endParaRPr lang="en-US" sz="4000" dirty="0"/>
          </a:p>
        </p:txBody>
      </p:sp>
      <p:sp>
        <p:nvSpPr>
          <p:cNvPr id="6" name="Content Placeholder 5"/>
          <p:cNvSpPr>
            <a:spLocks noGrp="1"/>
          </p:cNvSpPr>
          <p:nvPr>
            <p:ph idx="1"/>
          </p:nvPr>
        </p:nvSpPr>
        <p:spPr>
          <a:xfrm>
            <a:off x="609600" y="1295400"/>
            <a:ext cx="4191000" cy="4876800"/>
          </a:xfrm>
        </p:spPr>
        <p:txBody>
          <a:bodyPr>
            <a:normAutofit/>
          </a:bodyPr>
          <a:lstStyle/>
          <a:p>
            <a:pPr marL="0" indent="0">
              <a:lnSpc>
                <a:spcPts val="2700"/>
              </a:lnSpc>
              <a:buNone/>
            </a:pPr>
            <a:r>
              <a:rPr lang="en-US" sz="2400" dirty="0" smtClean="0"/>
              <a:t>We find ourselves in a </a:t>
            </a:r>
            <a:r>
              <a:rPr lang="en-US" sz="2400" dirty="0"/>
              <a:t>pivotal time </a:t>
            </a:r>
            <a:r>
              <a:rPr lang="en-US" sz="2400" dirty="0" smtClean="0"/>
              <a:t>when </a:t>
            </a:r>
            <a:r>
              <a:rPr lang="en-US" sz="2400" dirty="0"/>
              <a:t>reflection and prospective thinking by luminaries and emerging thinkers of our time may lead to substantial advances in </a:t>
            </a:r>
            <a:r>
              <a:rPr lang="en-US" sz="2400" dirty="0" smtClean="0"/>
              <a:t>forest </a:t>
            </a:r>
            <a:r>
              <a:rPr lang="en-US" sz="2400" dirty="0"/>
              <a:t>management and forest </a:t>
            </a:r>
            <a:r>
              <a:rPr lang="en-US" sz="2400" dirty="0" smtClean="0"/>
              <a:t>sciences, in </a:t>
            </a:r>
            <a:r>
              <a:rPr lang="en-US" sz="2400" dirty="0"/>
              <a:t>the Northwest and </a:t>
            </a:r>
            <a:r>
              <a:rPr lang="en-US" sz="2400" dirty="0" smtClean="0"/>
              <a:t>elsewhere.</a:t>
            </a:r>
            <a:endParaRPr lang="en-US" sz="2400" dirty="0"/>
          </a:p>
          <a:p>
            <a:pPr>
              <a:lnSpc>
                <a:spcPts val="2700"/>
              </a:lnSpc>
            </a:pPr>
            <a:endParaRPr lang="en-US" sz="2400" dirty="0"/>
          </a:p>
        </p:txBody>
      </p:sp>
    </p:spTree>
    <p:extLst>
      <p:ext uri="{BB962C8B-B14F-4D97-AF65-F5344CB8AC3E}">
        <p14:creationId xmlns:p14="http://schemas.microsoft.com/office/powerpoint/2010/main" val="29612297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7620000" cy="2438400"/>
          </a:xfrm>
          <a:noFill/>
        </p:spPr>
        <p:txBody>
          <a:bodyPr>
            <a:normAutofit fontScale="90000"/>
          </a:bodyPr>
          <a:lstStyle/>
          <a:p>
            <a:r>
              <a:rPr lang="en-US" sz="2200" dirty="0" smtClean="0">
                <a:solidFill>
                  <a:schemeClr val="accent5">
                    <a:lumMod val="50000"/>
                  </a:schemeClr>
                </a:solidFill>
              </a:rPr>
              <a:t>Chapter 18</a:t>
            </a:r>
            <a:r>
              <a:rPr lang="en-US" dirty="0" smtClean="0">
                <a:solidFill>
                  <a:schemeClr val="accent5">
                    <a:lumMod val="50000"/>
                  </a:schemeClr>
                </a:solidFill>
              </a:rPr>
              <a:t/>
            </a:r>
            <a:br>
              <a:rPr lang="en-US" dirty="0" smtClean="0">
                <a:solidFill>
                  <a:schemeClr val="accent5">
                    <a:lumMod val="50000"/>
                  </a:schemeClr>
                </a:solidFill>
              </a:rPr>
            </a:br>
            <a:r>
              <a:rPr lang="en-US" dirty="0" smtClean="0">
                <a:solidFill>
                  <a:schemeClr val="accent5">
                    <a:lumMod val="50000"/>
                  </a:schemeClr>
                </a:solidFill>
              </a:rPr>
              <a:t>Enhancing </a:t>
            </a:r>
            <a:r>
              <a:rPr lang="en-US" dirty="0">
                <a:solidFill>
                  <a:schemeClr val="accent5">
                    <a:lumMod val="50000"/>
                  </a:schemeClr>
                </a:solidFill>
              </a:rPr>
              <a:t>Public Trust </a:t>
            </a:r>
            <a:r>
              <a:rPr lang="en-US" dirty="0" smtClean="0">
                <a:solidFill>
                  <a:schemeClr val="accent5">
                    <a:lumMod val="50000"/>
                  </a:schemeClr>
                </a:solidFill>
              </a:rPr>
              <a:t>in</a:t>
            </a:r>
            <a:br>
              <a:rPr lang="en-US" dirty="0" smtClean="0">
                <a:solidFill>
                  <a:schemeClr val="accent5">
                    <a:lumMod val="50000"/>
                  </a:schemeClr>
                </a:solidFill>
              </a:rPr>
            </a:br>
            <a:r>
              <a:rPr lang="en-US" dirty="0" smtClean="0">
                <a:solidFill>
                  <a:schemeClr val="accent5">
                    <a:lumMod val="50000"/>
                  </a:schemeClr>
                </a:solidFill>
              </a:rPr>
              <a:t>Federal </a:t>
            </a:r>
            <a:r>
              <a:rPr lang="en-US" dirty="0">
                <a:solidFill>
                  <a:schemeClr val="accent5">
                    <a:lumMod val="50000"/>
                  </a:schemeClr>
                </a:solidFill>
              </a:rPr>
              <a:t>Forest </a:t>
            </a:r>
            <a:r>
              <a:rPr lang="en-US" dirty="0" smtClean="0">
                <a:solidFill>
                  <a:schemeClr val="accent5">
                    <a:lumMod val="50000"/>
                  </a:schemeClr>
                </a:solidFill>
              </a:rPr>
              <a:t>Management</a:t>
            </a:r>
            <a:br>
              <a:rPr lang="en-US" dirty="0" smtClean="0">
                <a:solidFill>
                  <a:schemeClr val="accent5">
                    <a:lumMod val="50000"/>
                  </a:schemeClr>
                </a:solidFill>
              </a:rPr>
            </a:br>
            <a:r>
              <a:rPr lang="en-US" sz="2400" i="1" dirty="0" smtClean="0">
                <a:solidFill>
                  <a:schemeClr val="accent5">
                    <a:lumMod val="50000"/>
                  </a:schemeClr>
                </a:solidFill>
              </a:rPr>
              <a:t>M.P. Nelson, H. Gosnell, D.R. Warren, C. Batavia, M. Betts, J.I. Burton, E.J. Davis, M. Schulze, C. Segura, </a:t>
            </a:r>
            <a:br>
              <a:rPr lang="en-US" sz="2400" i="1" dirty="0" smtClean="0">
                <a:solidFill>
                  <a:schemeClr val="accent5">
                    <a:lumMod val="50000"/>
                  </a:schemeClr>
                </a:solidFill>
              </a:rPr>
            </a:br>
            <a:r>
              <a:rPr lang="en-US" sz="2400" i="1" dirty="0" smtClean="0">
                <a:solidFill>
                  <a:schemeClr val="accent5">
                    <a:lumMod val="50000"/>
                  </a:schemeClr>
                </a:solidFill>
              </a:rPr>
              <a:t>C.A. Friesen, S.S. Perakis</a:t>
            </a:r>
            <a:endParaRPr lang="en-US" sz="2400" i="1" dirty="0">
              <a:solidFill>
                <a:schemeClr val="accent5">
                  <a:lumMod val="50000"/>
                </a:schemeClr>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2652851"/>
            <a:ext cx="5486400" cy="3997187"/>
          </a:xfrm>
          <a:prstGeom prst="rect">
            <a:avLst/>
          </a:prstGeom>
        </p:spPr>
      </p:pic>
      <p:sp>
        <p:nvSpPr>
          <p:cNvPr id="6" name="Pentagon 5"/>
          <p:cNvSpPr/>
          <p:nvPr/>
        </p:nvSpPr>
        <p:spPr>
          <a:xfrm flipH="1">
            <a:off x="7239000" y="533400"/>
            <a:ext cx="1905000" cy="381000"/>
          </a:xfrm>
          <a:prstGeom prst="homePlate">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Future</a:t>
            </a:r>
            <a:endParaRPr lang="en-US" dirty="0"/>
          </a:p>
        </p:txBody>
      </p:sp>
    </p:spTree>
    <p:extLst>
      <p:ext uri="{BB962C8B-B14F-4D97-AF65-F5344CB8AC3E}">
        <p14:creationId xmlns:p14="http://schemas.microsoft.com/office/powerpoint/2010/main" val="13946367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1" y="680323"/>
            <a:ext cx="5105400" cy="3967877"/>
          </a:xfrm>
          <a:noFill/>
        </p:spPr>
        <p:txBody>
          <a:bodyPr>
            <a:normAutofit/>
          </a:bodyPr>
          <a:lstStyle/>
          <a:p>
            <a:r>
              <a:rPr lang="en-US" sz="2200" dirty="0" smtClean="0">
                <a:solidFill>
                  <a:schemeClr val="accent5">
                    <a:lumMod val="50000"/>
                  </a:schemeClr>
                </a:solidFill>
              </a:rPr>
              <a:t>Chapter 19</a:t>
            </a:r>
            <a:r>
              <a:rPr lang="en-US" dirty="0" smtClean="0">
                <a:solidFill>
                  <a:schemeClr val="accent5">
                    <a:lumMod val="50000"/>
                  </a:schemeClr>
                </a:solidFill>
              </a:rPr>
              <a:t/>
            </a:r>
            <a:br>
              <a:rPr lang="en-US" dirty="0" smtClean="0">
                <a:solidFill>
                  <a:schemeClr val="accent5">
                    <a:lumMod val="50000"/>
                  </a:schemeClr>
                </a:solidFill>
              </a:rPr>
            </a:br>
            <a:r>
              <a:rPr lang="en-US" sz="3200" dirty="0" smtClean="0">
                <a:solidFill>
                  <a:schemeClr val="accent5">
                    <a:lumMod val="50000"/>
                  </a:schemeClr>
                </a:solidFill>
              </a:rPr>
              <a:t>The </a:t>
            </a:r>
            <a:r>
              <a:rPr lang="en-US" sz="3200" dirty="0">
                <a:solidFill>
                  <a:schemeClr val="accent5">
                    <a:lumMod val="50000"/>
                  </a:schemeClr>
                </a:solidFill>
              </a:rPr>
              <a:t>Future of </a:t>
            </a:r>
            <a:r>
              <a:rPr lang="en-US" sz="3200" dirty="0" smtClean="0">
                <a:solidFill>
                  <a:schemeClr val="accent5">
                    <a:lumMod val="50000"/>
                  </a:schemeClr>
                </a:solidFill>
              </a:rPr>
              <a:t>Human-Forest Ecosystem Sustainability</a:t>
            </a:r>
            <a:br>
              <a:rPr lang="en-US" sz="3200" dirty="0" smtClean="0">
                <a:solidFill>
                  <a:schemeClr val="accent5">
                    <a:lumMod val="50000"/>
                  </a:schemeClr>
                </a:solidFill>
              </a:rPr>
            </a:br>
            <a:r>
              <a:rPr lang="en-US" sz="2400" i="1" dirty="0" smtClean="0">
                <a:solidFill>
                  <a:schemeClr val="accent5">
                    <a:lumMod val="50000"/>
                  </a:schemeClr>
                </a:solidFill>
              </a:rPr>
              <a:t>D.H</a:t>
            </a:r>
            <a:r>
              <a:rPr lang="en-US" sz="2400" i="1" dirty="0">
                <a:solidFill>
                  <a:schemeClr val="accent5">
                    <a:lumMod val="50000"/>
                  </a:schemeClr>
                </a:solidFill>
              </a:rPr>
              <a:t>. Olson, </a:t>
            </a:r>
            <a:r>
              <a:rPr lang="en-US" sz="2400" i="1" dirty="0" smtClean="0">
                <a:solidFill>
                  <a:schemeClr val="accent5">
                    <a:lumMod val="50000"/>
                  </a:schemeClr>
                </a:solidFill>
              </a:rPr>
              <a:t>B. </a:t>
            </a:r>
            <a:r>
              <a:rPr lang="en-US" sz="2400" i="1" dirty="0">
                <a:solidFill>
                  <a:schemeClr val="accent5">
                    <a:lumMod val="50000"/>
                  </a:schemeClr>
                </a:solidFill>
              </a:rPr>
              <a:t>Van Horne, </a:t>
            </a:r>
            <a:r>
              <a:rPr lang="en-US" sz="2400" i="1" dirty="0" smtClean="0">
                <a:solidFill>
                  <a:schemeClr val="accent5">
                    <a:lumMod val="50000"/>
                  </a:schemeClr>
                </a:solidFill>
              </a:rPr>
              <a:t>B.T</a:t>
            </a:r>
            <a:r>
              <a:rPr lang="en-US" sz="2400" i="1" dirty="0">
                <a:solidFill>
                  <a:schemeClr val="accent5">
                    <a:lumMod val="50000"/>
                  </a:schemeClr>
                </a:solidFill>
              </a:rPr>
              <a:t>. Bormann</a:t>
            </a:r>
            <a:r>
              <a:rPr lang="en-US" sz="2400" i="1" dirty="0" smtClean="0">
                <a:solidFill>
                  <a:schemeClr val="accent5">
                    <a:lumMod val="50000"/>
                  </a:schemeClr>
                </a:solidFill>
              </a:rPr>
              <a:t>, R.L</a:t>
            </a:r>
            <a:r>
              <a:rPr lang="en-US" sz="2400" i="1" dirty="0">
                <a:solidFill>
                  <a:schemeClr val="accent5">
                    <a:lumMod val="50000"/>
                  </a:schemeClr>
                </a:solidFill>
              </a:rPr>
              <a:t>. Deal, </a:t>
            </a:r>
            <a:r>
              <a:rPr lang="en-US" sz="2400" i="1" dirty="0" smtClean="0">
                <a:solidFill>
                  <a:schemeClr val="accent5">
                    <a:lumMod val="50000"/>
                  </a:schemeClr>
                </a:solidFill>
              </a:rPr>
              <a:t>T.H</a:t>
            </a:r>
            <a:r>
              <a:rPr lang="en-US" sz="2400" i="1" dirty="0">
                <a:solidFill>
                  <a:schemeClr val="accent5">
                    <a:lumMod val="50000"/>
                  </a:schemeClr>
                </a:solidFill>
              </a:rPr>
              <a:t>. </a:t>
            </a:r>
            <a:r>
              <a:rPr lang="en-US" sz="2400" i="1" dirty="0" smtClean="0">
                <a:solidFill>
                  <a:schemeClr val="accent5">
                    <a:lumMod val="50000"/>
                  </a:schemeClr>
                </a:solidFill>
              </a:rPr>
              <a:t>DeLuca</a:t>
            </a:r>
            <a:endParaRPr lang="en-US" sz="2400" i="1" dirty="0">
              <a:solidFill>
                <a:schemeClr val="accent5">
                  <a:lumMod val="50000"/>
                </a:schemeClr>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52400"/>
            <a:ext cx="3706955" cy="6477000"/>
          </a:xfrm>
          <a:prstGeom prst="rect">
            <a:avLst/>
          </a:prstGeom>
        </p:spPr>
      </p:pic>
      <p:sp>
        <p:nvSpPr>
          <p:cNvPr id="7" name="Pentagon 6"/>
          <p:cNvSpPr/>
          <p:nvPr/>
        </p:nvSpPr>
        <p:spPr>
          <a:xfrm flipH="1">
            <a:off x="7239000" y="304800"/>
            <a:ext cx="1905000" cy="381000"/>
          </a:xfrm>
          <a:prstGeom prst="homePlate">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Future</a:t>
            </a:r>
            <a:endParaRPr lang="en-US" dirty="0"/>
          </a:p>
        </p:txBody>
      </p:sp>
      <p:sp>
        <p:nvSpPr>
          <p:cNvPr id="8" name="Content Placeholder 5"/>
          <p:cNvSpPr txBox="1">
            <a:spLocks/>
          </p:cNvSpPr>
          <p:nvPr/>
        </p:nvSpPr>
        <p:spPr>
          <a:xfrm>
            <a:off x="4267200" y="3761823"/>
            <a:ext cx="4648200" cy="2638978"/>
          </a:xfrm>
          <a:prstGeom prst="rect">
            <a:avLst/>
          </a:prstGeom>
        </p:spPr>
        <p:txBody>
          <a:bodyPr>
            <a:normAutofit/>
          </a:bodyPr>
          <a:lstStyle>
            <a:lvl1pPr marL="287338" indent="-287338" algn="l" defTabSz="457200" rtl="0" eaLnBrk="1" latinLnBrk="0" hangingPunct="1">
              <a:spcBef>
                <a:spcPts val="1000"/>
              </a:spcBef>
              <a:spcAft>
                <a:spcPts val="0"/>
              </a:spcAft>
              <a:buClr>
                <a:schemeClr val="accent5">
                  <a:lumMod val="50000"/>
                </a:schemeClr>
              </a:buClr>
              <a:buFont typeface="Wingdings 3" charset="2"/>
              <a:buChar char=""/>
              <a:defRPr sz="1800" kern="1200">
                <a:solidFill>
                  <a:schemeClr val="tx1">
                    <a:lumMod val="75000"/>
                    <a:lumOff val="25000"/>
                  </a:schemeClr>
                </a:solidFill>
                <a:latin typeface="+mn-lt"/>
                <a:ea typeface="+mn-ea"/>
                <a:cs typeface="+mn-cs"/>
              </a:defRPr>
            </a:lvl1pPr>
            <a:lvl2pPr marL="515938" indent="-285750" algn="l" defTabSz="457200" rtl="0" eaLnBrk="1" latinLnBrk="0" hangingPunct="1">
              <a:spcBef>
                <a:spcPts val="1000"/>
              </a:spcBef>
              <a:spcAft>
                <a:spcPts val="0"/>
              </a:spcAft>
              <a:buClr>
                <a:schemeClr val="accent5">
                  <a:lumMod val="50000"/>
                </a:schemeClr>
              </a:buClr>
              <a:buFont typeface="Wingdings 3" charset="2"/>
              <a:buChar char=""/>
              <a:defRPr sz="1600" kern="1200">
                <a:solidFill>
                  <a:schemeClr val="tx1">
                    <a:lumMod val="75000"/>
                    <a:lumOff val="25000"/>
                  </a:schemeClr>
                </a:solidFill>
                <a:latin typeface="+mn-lt"/>
                <a:ea typeface="+mn-ea"/>
                <a:cs typeface="+mn-cs"/>
              </a:defRPr>
            </a:lvl2pPr>
            <a:lvl3pPr marL="685800" indent="-228600" algn="l" defTabSz="457200" rtl="0" eaLnBrk="1" latinLnBrk="0" hangingPunct="1">
              <a:spcBef>
                <a:spcPts val="1000"/>
              </a:spcBef>
              <a:spcAft>
                <a:spcPts val="0"/>
              </a:spcAft>
              <a:buClr>
                <a:schemeClr val="accent5">
                  <a:lumMod val="50000"/>
                </a:schemeClr>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buClr>
                <a:schemeClr val="accent5">
                  <a:lumMod val="75000"/>
                </a:schemeClr>
              </a:buClr>
            </a:pPr>
            <a:r>
              <a:rPr lang="en-US" dirty="0"/>
              <a:t>The status quo is not sustainable for forests or human communities</a:t>
            </a:r>
          </a:p>
          <a:p>
            <a:pPr>
              <a:buClr>
                <a:schemeClr val="accent5">
                  <a:lumMod val="75000"/>
                </a:schemeClr>
              </a:buClr>
            </a:pPr>
            <a:r>
              <a:rPr lang="en-US" dirty="0" smtClean="0"/>
              <a:t>Disturbance </a:t>
            </a:r>
            <a:r>
              <a:rPr lang="en-US" dirty="0"/>
              <a:t>dynamics do not respect </a:t>
            </a:r>
            <a:r>
              <a:rPr lang="en-US" dirty="0" smtClean="0"/>
              <a:t>boundaries; goals </a:t>
            </a:r>
            <a:r>
              <a:rPr lang="en-US" dirty="0"/>
              <a:t>encompass entire landscapes</a:t>
            </a:r>
          </a:p>
          <a:p>
            <a:pPr>
              <a:buClr>
                <a:schemeClr val="accent5">
                  <a:lumMod val="75000"/>
                </a:schemeClr>
              </a:buClr>
            </a:pPr>
            <a:r>
              <a:rPr lang="en-US" dirty="0" smtClean="0"/>
              <a:t>Sustainability </a:t>
            </a:r>
            <a:r>
              <a:rPr lang="en-US" dirty="0"/>
              <a:t>goals require implementation across all lands, scales, disciplines</a:t>
            </a:r>
          </a:p>
        </p:txBody>
      </p:sp>
    </p:spTree>
    <p:extLst>
      <p:ext uri="{BB962C8B-B14F-4D97-AF65-F5344CB8AC3E}">
        <p14:creationId xmlns:p14="http://schemas.microsoft.com/office/powerpoint/2010/main" val="41695638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5754514" cy="1219200"/>
          </a:xfrm>
        </p:spPr>
        <p:txBody>
          <a:bodyPr>
            <a:normAutofit fontScale="90000"/>
          </a:bodyPr>
          <a:lstStyle/>
          <a:p>
            <a:r>
              <a:rPr lang="en-US" sz="2200" dirty="0" smtClean="0">
                <a:solidFill>
                  <a:schemeClr val="accent5">
                    <a:lumMod val="50000"/>
                  </a:schemeClr>
                </a:solidFill>
              </a:rPr>
              <a:t>Chapter 20</a:t>
            </a:r>
            <a:r>
              <a:rPr lang="en-US" dirty="0" smtClean="0">
                <a:solidFill>
                  <a:schemeClr val="accent5">
                    <a:lumMod val="50000"/>
                  </a:schemeClr>
                </a:solidFill>
              </a:rPr>
              <a:t/>
            </a:r>
            <a:br>
              <a:rPr lang="en-US" dirty="0" smtClean="0">
                <a:solidFill>
                  <a:schemeClr val="accent5">
                    <a:lumMod val="50000"/>
                  </a:schemeClr>
                </a:solidFill>
              </a:rPr>
            </a:br>
            <a:r>
              <a:rPr lang="en-US" dirty="0" smtClean="0">
                <a:solidFill>
                  <a:schemeClr val="accent5">
                    <a:lumMod val="50000"/>
                  </a:schemeClr>
                </a:solidFill>
              </a:rPr>
              <a:t>Visions</a:t>
            </a:r>
            <a:r>
              <a:rPr lang="en-US" dirty="0">
                <a:solidFill>
                  <a:schemeClr val="accent5">
                    <a:lumMod val="50000"/>
                  </a:schemeClr>
                </a:solidFill>
              </a:rPr>
              <a:t>: 20 Years Hence</a:t>
            </a:r>
            <a:br>
              <a:rPr lang="en-US" dirty="0">
                <a:solidFill>
                  <a:schemeClr val="accent5">
                    <a:lumMod val="50000"/>
                  </a:schemeClr>
                </a:solidFill>
              </a:rPr>
            </a:br>
            <a:r>
              <a:rPr lang="en-US" sz="2400" i="1" dirty="0">
                <a:solidFill>
                  <a:schemeClr val="accent5">
                    <a:lumMod val="50000"/>
                  </a:schemeClr>
                </a:solidFill>
              </a:rPr>
              <a:t>B. Van Horne, D.H. Olson, T. Maness</a:t>
            </a:r>
          </a:p>
        </p:txBody>
      </p:sp>
      <p:grpSp>
        <p:nvGrpSpPr>
          <p:cNvPr id="40" name="Group 39"/>
          <p:cNvGrpSpPr/>
          <p:nvPr/>
        </p:nvGrpSpPr>
        <p:grpSpPr>
          <a:xfrm>
            <a:off x="4408853" y="1448074"/>
            <a:ext cx="4658947" cy="4952726"/>
            <a:chOff x="4408853" y="1448074"/>
            <a:chExt cx="4658947" cy="4952726"/>
          </a:xfrm>
        </p:grpSpPr>
        <p:sp>
          <p:nvSpPr>
            <p:cNvPr id="8" name="Shape 7"/>
            <p:cNvSpPr/>
            <p:nvPr/>
          </p:nvSpPr>
          <p:spPr>
            <a:xfrm rot="4396374">
              <a:off x="5353288" y="2037490"/>
              <a:ext cx="2888733" cy="2014531"/>
            </a:xfrm>
            <a:prstGeom prst="swooshArrow">
              <a:avLst>
                <a:gd name="adj1" fmla="val 16310"/>
                <a:gd name="adj2" fmla="val 31370"/>
              </a:avLst>
            </a:prstGeom>
            <a:solidFill>
              <a:schemeClr val="accent2">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Freeform 22"/>
            <p:cNvSpPr/>
            <p:nvPr/>
          </p:nvSpPr>
          <p:spPr>
            <a:xfrm>
              <a:off x="4454977" y="1448074"/>
              <a:ext cx="4460423" cy="535409"/>
            </a:xfrm>
            <a:custGeom>
              <a:avLst/>
              <a:gdLst>
                <a:gd name="connsiteX0" fmla="*/ 0 w 2432943"/>
                <a:gd name="connsiteY0" fmla="*/ 0 h 535409"/>
                <a:gd name="connsiteX1" fmla="*/ 2432943 w 2432943"/>
                <a:gd name="connsiteY1" fmla="*/ 0 h 535409"/>
                <a:gd name="connsiteX2" fmla="*/ 2432943 w 2432943"/>
                <a:gd name="connsiteY2" fmla="*/ 535409 h 535409"/>
                <a:gd name="connsiteX3" fmla="*/ 0 w 2432943"/>
                <a:gd name="connsiteY3" fmla="*/ 535409 h 535409"/>
                <a:gd name="connsiteX4" fmla="*/ 0 w 2432943"/>
                <a:gd name="connsiteY4" fmla="*/ 0 h 535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943" h="535409">
                  <a:moveTo>
                    <a:pt x="0" y="0"/>
                  </a:moveTo>
                  <a:lnTo>
                    <a:pt x="2432943" y="0"/>
                  </a:lnTo>
                  <a:lnTo>
                    <a:pt x="2432943" y="535409"/>
                  </a:lnTo>
                  <a:lnTo>
                    <a:pt x="0" y="535409"/>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35560" rIns="35560" bIns="35560" numCol="1" spcCol="1270" anchor="b" anchorCtr="0">
              <a:noAutofit/>
            </a:bodyPr>
            <a:lstStyle/>
            <a:p>
              <a:pPr lvl="0" algn="ctr" defTabSz="1244600">
                <a:lnSpc>
                  <a:spcPct val="90000"/>
                </a:lnSpc>
                <a:spcBef>
                  <a:spcPct val="0"/>
                </a:spcBef>
                <a:spcAft>
                  <a:spcPct val="35000"/>
                </a:spcAft>
              </a:pPr>
              <a:r>
                <a:rPr lang="en-US" sz="2400" b="1" kern="1200" dirty="0" smtClean="0">
                  <a:solidFill>
                    <a:schemeClr val="accent2">
                      <a:lumMod val="75000"/>
                    </a:schemeClr>
                  </a:solidFill>
                </a:rPr>
                <a:t>Collaborative Management</a:t>
              </a:r>
              <a:endParaRPr lang="en-US" sz="2400" b="1" kern="1200" dirty="0">
                <a:solidFill>
                  <a:schemeClr val="accent2">
                    <a:lumMod val="75000"/>
                  </a:schemeClr>
                </a:solidFill>
              </a:endParaRPr>
            </a:p>
          </p:txBody>
        </p:sp>
        <p:sp>
          <p:nvSpPr>
            <p:cNvPr id="24" name="Freeform 23"/>
            <p:cNvSpPr/>
            <p:nvPr/>
          </p:nvSpPr>
          <p:spPr>
            <a:xfrm>
              <a:off x="4827892" y="2123073"/>
              <a:ext cx="1801507" cy="535409"/>
            </a:xfrm>
            <a:custGeom>
              <a:avLst/>
              <a:gdLst>
                <a:gd name="connsiteX0" fmla="*/ 0 w 1552604"/>
                <a:gd name="connsiteY0" fmla="*/ 0 h 535409"/>
                <a:gd name="connsiteX1" fmla="*/ 1552604 w 1552604"/>
                <a:gd name="connsiteY1" fmla="*/ 0 h 535409"/>
                <a:gd name="connsiteX2" fmla="*/ 1552604 w 1552604"/>
                <a:gd name="connsiteY2" fmla="*/ 535409 h 535409"/>
                <a:gd name="connsiteX3" fmla="*/ 0 w 1552604"/>
                <a:gd name="connsiteY3" fmla="*/ 535409 h 535409"/>
                <a:gd name="connsiteX4" fmla="*/ 0 w 1552604"/>
                <a:gd name="connsiteY4" fmla="*/ 0 h 535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2604" h="535409">
                  <a:moveTo>
                    <a:pt x="0" y="0"/>
                  </a:moveTo>
                  <a:lnTo>
                    <a:pt x="1552604" y="0"/>
                  </a:lnTo>
                  <a:lnTo>
                    <a:pt x="1552604" y="535409"/>
                  </a:lnTo>
                  <a:lnTo>
                    <a:pt x="0" y="53540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lvl="0" algn="l" defTabSz="622300">
                <a:lnSpc>
                  <a:spcPct val="90000"/>
                </a:lnSpc>
                <a:spcBef>
                  <a:spcPct val="0"/>
                </a:spcBef>
                <a:spcAft>
                  <a:spcPct val="35000"/>
                </a:spcAft>
              </a:pPr>
              <a:r>
                <a:rPr lang="en-US" sz="2400" kern="1200" dirty="0" smtClean="0">
                  <a:solidFill>
                    <a:schemeClr val="accent2">
                      <a:lumMod val="75000"/>
                    </a:schemeClr>
                  </a:solidFill>
                </a:rPr>
                <a:t>Knitted landscape</a:t>
              </a:r>
              <a:endParaRPr lang="en-US" sz="2400" kern="1200" dirty="0">
                <a:solidFill>
                  <a:schemeClr val="accent2">
                    <a:lumMod val="75000"/>
                  </a:schemeClr>
                </a:solidFill>
              </a:endParaRPr>
            </a:p>
          </p:txBody>
        </p:sp>
        <p:sp>
          <p:nvSpPr>
            <p:cNvPr id="34" name="Freeform 33"/>
            <p:cNvSpPr/>
            <p:nvPr/>
          </p:nvSpPr>
          <p:spPr>
            <a:xfrm>
              <a:off x="4827893" y="3058769"/>
              <a:ext cx="2149586" cy="535409"/>
            </a:xfrm>
            <a:custGeom>
              <a:avLst/>
              <a:gdLst>
                <a:gd name="connsiteX0" fmla="*/ 0 w 1840470"/>
                <a:gd name="connsiteY0" fmla="*/ 0 h 535409"/>
                <a:gd name="connsiteX1" fmla="*/ 1840470 w 1840470"/>
                <a:gd name="connsiteY1" fmla="*/ 0 h 535409"/>
                <a:gd name="connsiteX2" fmla="*/ 1840470 w 1840470"/>
                <a:gd name="connsiteY2" fmla="*/ 535409 h 535409"/>
                <a:gd name="connsiteX3" fmla="*/ 0 w 1840470"/>
                <a:gd name="connsiteY3" fmla="*/ 535409 h 535409"/>
                <a:gd name="connsiteX4" fmla="*/ 0 w 1840470"/>
                <a:gd name="connsiteY4" fmla="*/ 0 h 535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0470" h="535409">
                  <a:moveTo>
                    <a:pt x="0" y="0"/>
                  </a:moveTo>
                  <a:lnTo>
                    <a:pt x="1840470" y="0"/>
                  </a:lnTo>
                  <a:lnTo>
                    <a:pt x="1840470" y="535409"/>
                  </a:lnTo>
                  <a:lnTo>
                    <a:pt x="0" y="53540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lvl="0" algn="r" defTabSz="622300">
                <a:lnSpc>
                  <a:spcPct val="90000"/>
                </a:lnSpc>
                <a:spcBef>
                  <a:spcPct val="0"/>
                </a:spcBef>
                <a:spcAft>
                  <a:spcPct val="35000"/>
                </a:spcAft>
              </a:pPr>
              <a:r>
                <a:rPr lang="en-US" sz="2400" kern="1200" dirty="0" smtClean="0">
                  <a:solidFill>
                    <a:schemeClr val="accent2">
                      <a:lumMod val="75000"/>
                    </a:schemeClr>
                  </a:solidFill>
                </a:rPr>
                <a:t>Shared ES  goals</a:t>
              </a:r>
              <a:endParaRPr lang="en-US" sz="2400" kern="1200" dirty="0">
                <a:solidFill>
                  <a:schemeClr val="accent2">
                    <a:lumMod val="75000"/>
                  </a:schemeClr>
                </a:solidFill>
              </a:endParaRPr>
            </a:p>
          </p:txBody>
        </p:sp>
        <p:sp>
          <p:nvSpPr>
            <p:cNvPr id="35" name="Freeform 34"/>
            <p:cNvSpPr/>
            <p:nvPr/>
          </p:nvSpPr>
          <p:spPr>
            <a:xfrm>
              <a:off x="6363321" y="4701566"/>
              <a:ext cx="2704479" cy="1699234"/>
            </a:xfrm>
            <a:custGeom>
              <a:avLst/>
              <a:gdLst>
                <a:gd name="connsiteX0" fmla="*/ 0 w 3009279"/>
                <a:gd name="connsiteY0" fmla="*/ 0 h 535409"/>
                <a:gd name="connsiteX1" fmla="*/ 3009279 w 3009279"/>
                <a:gd name="connsiteY1" fmla="*/ 0 h 535409"/>
                <a:gd name="connsiteX2" fmla="*/ 3009279 w 3009279"/>
                <a:gd name="connsiteY2" fmla="*/ 535409 h 535409"/>
                <a:gd name="connsiteX3" fmla="*/ 0 w 3009279"/>
                <a:gd name="connsiteY3" fmla="*/ 535409 h 535409"/>
                <a:gd name="connsiteX4" fmla="*/ 0 w 3009279"/>
                <a:gd name="connsiteY4" fmla="*/ 0 h 535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9279" h="535409">
                  <a:moveTo>
                    <a:pt x="0" y="0"/>
                  </a:moveTo>
                  <a:lnTo>
                    <a:pt x="3009279" y="0"/>
                  </a:lnTo>
                  <a:lnTo>
                    <a:pt x="3009279" y="535409"/>
                  </a:lnTo>
                  <a:lnTo>
                    <a:pt x="0" y="53540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780" tIns="17780" rIns="17780" bIns="17780" numCol="1" spcCol="1270" anchor="t" anchorCtr="0">
              <a:noAutofit/>
            </a:bodyPr>
            <a:lstStyle/>
            <a:p>
              <a:pPr lvl="0" algn="ctr" defTabSz="622300">
                <a:lnSpc>
                  <a:spcPct val="90000"/>
                </a:lnSpc>
                <a:spcBef>
                  <a:spcPct val="0"/>
                </a:spcBef>
                <a:spcAft>
                  <a:spcPct val="35000"/>
                </a:spcAft>
              </a:pPr>
              <a:r>
                <a:rPr lang="en-US" sz="2400" kern="1200" dirty="0" smtClean="0">
                  <a:solidFill>
                    <a:schemeClr val="accent2">
                      <a:lumMod val="75000"/>
                    </a:schemeClr>
                  </a:solidFill>
                </a:rPr>
                <a:t>Resources conserved</a:t>
              </a:r>
            </a:p>
            <a:p>
              <a:pPr lvl="0" algn="ctr" defTabSz="622300">
                <a:lnSpc>
                  <a:spcPct val="90000"/>
                </a:lnSpc>
                <a:spcBef>
                  <a:spcPct val="0"/>
                </a:spcBef>
                <a:spcAft>
                  <a:spcPct val="35000"/>
                </a:spcAft>
              </a:pPr>
              <a:r>
                <a:rPr lang="en-US" sz="2400" kern="1200" dirty="0" smtClean="0">
                  <a:solidFill>
                    <a:schemeClr val="accent2">
                      <a:lumMod val="75000"/>
                    </a:schemeClr>
                  </a:solidFill>
                </a:rPr>
                <a:t>Socioeconomic gains</a:t>
              </a:r>
              <a:endParaRPr lang="en-US" sz="2400" kern="1200" dirty="0">
                <a:solidFill>
                  <a:schemeClr val="accent2">
                    <a:lumMod val="75000"/>
                  </a:schemeClr>
                </a:solidFill>
              </a:endParaRPr>
            </a:p>
          </p:txBody>
        </p:sp>
        <p:sp>
          <p:nvSpPr>
            <p:cNvPr id="36" name="TextBox 35"/>
            <p:cNvSpPr txBox="1"/>
            <p:nvPr/>
          </p:nvSpPr>
          <p:spPr>
            <a:xfrm>
              <a:off x="4408853" y="4053504"/>
              <a:ext cx="3820377" cy="461665"/>
            </a:xfrm>
            <a:prstGeom prst="rect">
              <a:avLst/>
            </a:prstGeom>
            <a:noFill/>
          </p:spPr>
          <p:txBody>
            <a:bodyPr wrap="square" rtlCol="0">
              <a:spAutoFit/>
            </a:bodyPr>
            <a:lstStyle/>
            <a:p>
              <a:r>
                <a:rPr lang="en-US" sz="2400" dirty="0" smtClean="0">
                  <a:solidFill>
                    <a:schemeClr val="accent2">
                      <a:lumMod val="75000"/>
                    </a:schemeClr>
                  </a:solidFill>
                </a:rPr>
                <a:t>New harvest strategies</a:t>
              </a:r>
              <a:endParaRPr lang="en-US" sz="2400" dirty="0">
                <a:solidFill>
                  <a:schemeClr val="accent2">
                    <a:lumMod val="75000"/>
                  </a:schemeClr>
                </a:solidFill>
              </a:endParaRPr>
            </a:p>
          </p:txBody>
        </p:sp>
      </p:grpSp>
      <p:grpSp>
        <p:nvGrpSpPr>
          <p:cNvPr id="39" name="Group 38"/>
          <p:cNvGrpSpPr/>
          <p:nvPr/>
        </p:nvGrpSpPr>
        <p:grpSpPr>
          <a:xfrm>
            <a:off x="33999" y="1447800"/>
            <a:ext cx="5002962" cy="4495800"/>
            <a:chOff x="33999" y="1447800"/>
            <a:chExt cx="5002962" cy="4495800"/>
          </a:xfrm>
        </p:grpSpPr>
        <p:sp>
          <p:nvSpPr>
            <p:cNvPr id="9" name="Shape 8"/>
            <p:cNvSpPr/>
            <p:nvPr/>
          </p:nvSpPr>
          <p:spPr>
            <a:xfrm rot="5980220" flipV="1">
              <a:off x="343817" y="2109614"/>
              <a:ext cx="2626780" cy="1976129"/>
            </a:xfrm>
            <a:prstGeom prst="swooshArrow">
              <a:avLst>
                <a:gd name="adj1" fmla="val 16310"/>
                <a:gd name="adj2" fmla="val 31370"/>
              </a:avLst>
            </a:prstGeom>
            <a:solidFill>
              <a:schemeClr val="tx2">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Rectangle 11"/>
            <p:cNvSpPr/>
            <p:nvPr/>
          </p:nvSpPr>
          <p:spPr>
            <a:xfrm>
              <a:off x="1563961" y="1447800"/>
              <a:ext cx="2355528" cy="51837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5400" tIns="25400" rIns="25400" bIns="25400" numCol="1" spcCol="1270" anchor="b" anchorCtr="0">
              <a:noAutofit/>
            </a:bodyPr>
            <a:lstStyle/>
            <a:p>
              <a:pPr lvl="0" algn="ctr" defTabSz="889000">
                <a:lnSpc>
                  <a:spcPct val="90000"/>
                </a:lnSpc>
                <a:spcBef>
                  <a:spcPct val="0"/>
                </a:spcBef>
                <a:spcAft>
                  <a:spcPct val="35000"/>
                </a:spcAft>
              </a:pPr>
              <a:r>
                <a:rPr lang="en-US" sz="2400" b="1" kern="1200" dirty="0" smtClean="0">
                  <a:solidFill>
                    <a:schemeClr val="tx2">
                      <a:lumMod val="75000"/>
                    </a:schemeClr>
                  </a:solidFill>
                </a:rPr>
                <a:t>Status Quo</a:t>
              </a:r>
              <a:endParaRPr lang="en-US" sz="2400" b="1" kern="1200" dirty="0">
                <a:solidFill>
                  <a:schemeClr val="tx2">
                    <a:lumMod val="75000"/>
                  </a:schemeClr>
                </a:solidFill>
              </a:endParaRPr>
            </a:p>
          </p:txBody>
        </p:sp>
        <p:sp>
          <p:nvSpPr>
            <p:cNvPr id="15" name="Rectangle 14"/>
            <p:cNvSpPr/>
            <p:nvPr/>
          </p:nvSpPr>
          <p:spPr>
            <a:xfrm>
              <a:off x="2528574" y="2118814"/>
              <a:ext cx="2407565" cy="51837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lvl="0" algn="l" defTabSz="622300">
                <a:lnSpc>
                  <a:spcPct val="90000"/>
                </a:lnSpc>
                <a:spcBef>
                  <a:spcPct val="0"/>
                </a:spcBef>
                <a:spcAft>
                  <a:spcPct val="35000"/>
                </a:spcAft>
              </a:pPr>
              <a:r>
                <a:rPr lang="en-US" sz="2400" kern="1200" dirty="0" smtClean="0">
                  <a:solidFill>
                    <a:schemeClr val="tx2">
                      <a:lumMod val="75000"/>
                    </a:schemeClr>
                  </a:solidFill>
                </a:rPr>
                <a:t>Bifurcated landscape</a:t>
              </a:r>
              <a:endParaRPr lang="en-US" sz="2400" kern="1200" dirty="0">
                <a:solidFill>
                  <a:schemeClr val="tx2">
                    <a:lumMod val="75000"/>
                  </a:schemeClr>
                </a:solidFill>
              </a:endParaRPr>
            </a:p>
          </p:txBody>
        </p:sp>
        <p:sp>
          <p:nvSpPr>
            <p:cNvPr id="27" name="Rectangle 26"/>
            <p:cNvSpPr/>
            <p:nvPr/>
          </p:nvSpPr>
          <p:spPr>
            <a:xfrm>
              <a:off x="250634" y="4705493"/>
              <a:ext cx="2721166" cy="51837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 tIns="17780" rIns="17780" bIns="17780" numCol="1" spcCol="1270" anchor="t" anchorCtr="0">
              <a:noAutofit/>
            </a:bodyPr>
            <a:lstStyle/>
            <a:p>
              <a:pPr lvl="0" algn="ctr" defTabSz="622300">
                <a:lnSpc>
                  <a:spcPct val="90000"/>
                </a:lnSpc>
                <a:spcBef>
                  <a:spcPct val="0"/>
                </a:spcBef>
                <a:spcAft>
                  <a:spcPct val="35000"/>
                </a:spcAft>
              </a:pPr>
              <a:r>
                <a:rPr lang="en-US" sz="2400" kern="1200" dirty="0" smtClean="0">
                  <a:solidFill>
                    <a:schemeClr val="tx2">
                      <a:lumMod val="75000"/>
                    </a:schemeClr>
                  </a:solidFill>
                </a:rPr>
                <a:t>Resources at risk</a:t>
              </a:r>
            </a:p>
          </p:txBody>
        </p:sp>
        <p:sp>
          <p:nvSpPr>
            <p:cNvPr id="6" name="TextBox 5"/>
            <p:cNvSpPr txBox="1"/>
            <p:nvPr/>
          </p:nvSpPr>
          <p:spPr>
            <a:xfrm>
              <a:off x="1160202" y="4045803"/>
              <a:ext cx="3154981" cy="830997"/>
            </a:xfrm>
            <a:prstGeom prst="rect">
              <a:avLst/>
            </a:prstGeom>
            <a:noFill/>
          </p:spPr>
          <p:txBody>
            <a:bodyPr wrap="square" rtlCol="0">
              <a:spAutoFit/>
            </a:bodyPr>
            <a:lstStyle/>
            <a:p>
              <a:r>
                <a:rPr lang="en-US" sz="2400" dirty="0" smtClean="0">
                  <a:solidFill>
                    <a:schemeClr val="tx2">
                      <a:lumMod val="75000"/>
                    </a:schemeClr>
                  </a:solidFill>
                </a:rPr>
                <a:t>Boom-bust harvests</a:t>
              </a:r>
            </a:p>
            <a:p>
              <a:endParaRPr lang="en-US" sz="2400" dirty="0">
                <a:solidFill>
                  <a:schemeClr val="tx2">
                    <a:lumMod val="75000"/>
                  </a:schemeClr>
                </a:solidFill>
              </a:endParaRPr>
            </a:p>
          </p:txBody>
        </p:sp>
        <p:sp>
          <p:nvSpPr>
            <p:cNvPr id="7" name="TextBox 6"/>
            <p:cNvSpPr txBox="1"/>
            <p:nvPr/>
          </p:nvSpPr>
          <p:spPr>
            <a:xfrm>
              <a:off x="1386397" y="2874007"/>
              <a:ext cx="3650564" cy="830997"/>
            </a:xfrm>
            <a:prstGeom prst="rect">
              <a:avLst/>
            </a:prstGeom>
            <a:noFill/>
          </p:spPr>
          <p:txBody>
            <a:bodyPr wrap="square" rtlCol="0">
              <a:spAutoFit/>
            </a:bodyPr>
            <a:lstStyle/>
            <a:p>
              <a:r>
                <a:rPr lang="en-US" sz="2400" dirty="0" smtClean="0">
                  <a:solidFill>
                    <a:schemeClr val="tx2">
                      <a:lumMod val="75000"/>
                    </a:schemeClr>
                  </a:solidFill>
                </a:rPr>
                <a:t>Disconnected patches</a:t>
              </a:r>
            </a:p>
            <a:p>
              <a:r>
                <a:rPr lang="en-US" sz="2400" dirty="0" smtClean="0">
                  <a:solidFill>
                    <a:schemeClr val="tx2">
                      <a:lumMod val="75000"/>
                    </a:schemeClr>
                  </a:solidFill>
                </a:rPr>
                <a:t>with differing ES goals </a:t>
              </a:r>
              <a:endParaRPr lang="en-US" sz="2400" dirty="0">
                <a:solidFill>
                  <a:schemeClr val="tx2">
                    <a:lumMod val="75000"/>
                  </a:schemeClr>
                </a:solidFill>
              </a:endParaRPr>
            </a:p>
          </p:txBody>
        </p:sp>
        <p:sp>
          <p:nvSpPr>
            <p:cNvPr id="37" name="TextBox 36"/>
            <p:cNvSpPr txBox="1"/>
            <p:nvPr/>
          </p:nvSpPr>
          <p:spPr>
            <a:xfrm>
              <a:off x="33999" y="5112603"/>
              <a:ext cx="3210741" cy="830997"/>
            </a:xfrm>
            <a:prstGeom prst="rect">
              <a:avLst/>
            </a:prstGeom>
            <a:noFill/>
          </p:spPr>
          <p:txBody>
            <a:bodyPr wrap="square" rtlCol="0">
              <a:spAutoFit/>
            </a:bodyPr>
            <a:lstStyle/>
            <a:p>
              <a:r>
                <a:rPr lang="en-US" sz="2400" dirty="0" smtClean="0">
                  <a:solidFill>
                    <a:schemeClr val="tx2">
                      <a:lumMod val="75000"/>
                    </a:schemeClr>
                  </a:solidFill>
                </a:rPr>
                <a:t>Socioeconomic costs</a:t>
              </a:r>
              <a:endParaRPr lang="en-US" sz="2400" dirty="0">
                <a:solidFill>
                  <a:schemeClr val="tx2">
                    <a:lumMod val="75000"/>
                  </a:schemeClr>
                </a:solidFill>
              </a:endParaRPr>
            </a:p>
          </p:txBody>
        </p:sp>
      </p:grpSp>
      <p:sp>
        <p:nvSpPr>
          <p:cNvPr id="38" name="Pentagon 37"/>
          <p:cNvSpPr/>
          <p:nvPr/>
        </p:nvSpPr>
        <p:spPr>
          <a:xfrm flipH="1">
            <a:off x="7239000" y="304800"/>
            <a:ext cx="1905000" cy="381000"/>
          </a:xfrm>
          <a:prstGeom prst="homePlate">
            <a:avLst/>
          </a:prstGeom>
          <a:solidFill>
            <a:schemeClr val="bg1">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Uncertainties</a:t>
            </a:r>
            <a:endParaRPr lang="en-US" dirty="0"/>
          </a:p>
        </p:txBody>
      </p:sp>
      <p:grpSp>
        <p:nvGrpSpPr>
          <p:cNvPr id="25" name="Group 24"/>
          <p:cNvGrpSpPr/>
          <p:nvPr/>
        </p:nvGrpSpPr>
        <p:grpSpPr>
          <a:xfrm>
            <a:off x="2715252" y="4419600"/>
            <a:ext cx="3609348" cy="2363618"/>
            <a:chOff x="-1092059" y="5100544"/>
            <a:chExt cx="3609348" cy="2363618"/>
          </a:xfrm>
        </p:grpSpPr>
        <p:sp>
          <p:nvSpPr>
            <p:cNvPr id="5" name="Cloud 4"/>
            <p:cNvSpPr/>
            <p:nvPr/>
          </p:nvSpPr>
          <p:spPr>
            <a:xfrm rot="350974">
              <a:off x="-1092059" y="5100544"/>
              <a:ext cx="3609348" cy="2363618"/>
            </a:xfrm>
            <a:prstGeom prst="cloud">
              <a:avLst/>
            </a:prstGeom>
            <a:solidFill>
              <a:schemeClr val="bg1">
                <a:lumMod val="6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33400" y="5763161"/>
              <a:ext cx="2971800" cy="1323439"/>
            </a:xfrm>
            <a:prstGeom prst="rect">
              <a:avLst/>
            </a:prstGeom>
            <a:noFill/>
          </p:spPr>
          <p:txBody>
            <a:bodyPr wrap="square" rtlCol="0">
              <a:spAutoFit/>
            </a:bodyPr>
            <a:lstStyle/>
            <a:p>
              <a:r>
                <a:rPr lang="en-US" sz="2000" dirty="0" smtClean="0">
                  <a:solidFill>
                    <a:schemeClr val="bg1"/>
                  </a:solidFill>
                  <a:effectLst>
                    <a:outerShdw blurRad="38100" dist="38100" dir="2700000" algn="tl">
                      <a:srgbClr val="000000">
                        <a:alpha val="43137"/>
                      </a:srgbClr>
                    </a:outerShdw>
                  </a:effectLst>
                </a:rPr>
                <a:t>Volatile markets</a:t>
              </a:r>
            </a:p>
            <a:p>
              <a:r>
                <a:rPr lang="en-US" sz="2000" dirty="0" smtClean="0">
                  <a:solidFill>
                    <a:schemeClr val="bg1"/>
                  </a:solidFill>
                  <a:effectLst>
                    <a:outerShdw blurRad="38100" dist="38100" dir="2700000" algn="tl">
                      <a:srgbClr val="000000">
                        <a:alpha val="43137"/>
                      </a:srgbClr>
                    </a:outerShdw>
                  </a:effectLst>
                </a:rPr>
                <a:t>Fragile </a:t>
              </a:r>
              <a:r>
                <a:rPr lang="en-US" sz="2000" dirty="0" err="1" smtClean="0">
                  <a:solidFill>
                    <a:schemeClr val="bg1"/>
                  </a:solidFill>
                  <a:effectLst>
                    <a:outerShdw blurRad="38100" dist="38100" dir="2700000" algn="tl">
                      <a:srgbClr val="000000">
                        <a:alpha val="43137"/>
                      </a:srgbClr>
                    </a:outerShdw>
                  </a:effectLst>
                </a:rPr>
                <a:t>collaboratives</a:t>
              </a:r>
              <a:endParaRPr lang="en-US" sz="2000" dirty="0" smtClean="0">
                <a:solidFill>
                  <a:schemeClr val="bg1"/>
                </a:solidFill>
                <a:effectLst>
                  <a:outerShdw blurRad="38100" dist="38100" dir="2700000" algn="tl">
                    <a:srgbClr val="000000">
                      <a:alpha val="43137"/>
                    </a:srgbClr>
                  </a:outerShdw>
                </a:effectLst>
              </a:endParaRPr>
            </a:p>
            <a:p>
              <a:r>
                <a:rPr lang="en-US" sz="2000" dirty="0" smtClean="0">
                  <a:solidFill>
                    <a:schemeClr val="bg1"/>
                  </a:solidFill>
                  <a:effectLst>
                    <a:outerShdw blurRad="38100" dist="38100" dir="2700000" algn="tl">
                      <a:srgbClr val="000000">
                        <a:alpha val="43137"/>
                      </a:srgbClr>
                    </a:outerShdw>
                  </a:effectLst>
                </a:rPr>
                <a:t>Lawsuits</a:t>
              </a:r>
            </a:p>
            <a:p>
              <a:r>
                <a:rPr lang="en-US" sz="2000" dirty="0" smtClean="0">
                  <a:solidFill>
                    <a:schemeClr val="bg1"/>
                  </a:solidFill>
                  <a:effectLst>
                    <a:outerShdw blurRad="38100" dist="38100" dir="2700000" algn="tl">
                      <a:srgbClr val="000000">
                        <a:alpha val="43137"/>
                      </a:srgbClr>
                    </a:outerShdw>
                  </a:effectLst>
                </a:rPr>
                <a:t>New policies?</a:t>
              </a:r>
              <a:endParaRPr lang="en-US" sz="2000" dirty="0">
                <a:solidFill>
                  <a:schemeClr val="bg1"/>
                </a:solidFill>
                <a:effectLst>
                  <a:outerShdw blurRad="38100" dist="38100" dir="2700000" algn="tl">
                    <a:srgbClr val="000000">
                      <a:alpha val="43137"/>
                    </a:srgbClr>
                  </a:outerShdw>
                </a:effectLst>
              </a:endParaRPr>
            </a:p>
          </p:txBody>
        </p:sp>
        <p:sp>
          <p:nvSpPr>
            <p:cNvPr id="17" name="TextBox 16"/>
            <p:cNvSpPr txBox="1"/>
            <p:nvPr/>
          </p:nvSpPr>
          <p:spPr>
            <a:xfrm>
              <a:off x="-381000" y="5331024"/>
              <a:ext cx="2743200" cy="461665"/>
            </a:xfrm>
            <a:prstGeom prst="rect">
              <a:avLst/>
            </a:prstGeom>
            <a:noFill/>
          </p:spPr>
          <p:txBody>
            <a:bodyPr wrap="square" rtlCol="0">
              <a:spAutoFit/>
            </a:bodyPr>
            <a:lstStyle/>
            <a:p>
              <a:r>
                <a:rPr lang="en-US" sz="2400" b="1" dirty="0" smtClean="0">
                  <a:solidFill>
                    <a:schemeClr val="bg1"/>
                  </a:solidFill>
                  <a:effectLst>
                    <a:outerShdw blurRad="38100" dist="38100" dir="2700000" algn="tl">
                      <a:srgbClr val="000000">
                        <a:alpha val="43137"/>
                      </a:srgbClr>
                    </a:outerShdw>
                  </a:effectLst>
                </a:rPr>
                <a:t>Uncertainties</a:t>
              </a:r>
              <a:endParaRPr lang="en-US" sz="2400" b="1" dirty="0">
                <a:solidFill>
                  <a:schemeClr val="bg1"/>
                </a:solidFill>
                <a:effectLst>
                  <a:outerShdw blurRad="38100" dist="38100" dir="2700000" algn="tl">
                    <a:srgbClr val="000000">
                      <a:alpha val="43137"/>
                    </a:srgbClr>
                  </a:outerShdw>
                </a:effectLst>
              </a:endParaRPr>
            </a:p>
          </p:txBody>
        </p:sp>
      </p:grpSp>
      <p:grpSp>
        <p:nvGrpSpPr>
          <p:cNvPr id="41" name="Group 40"/>
          <p:cNvGrpSpPr/>
          <p:nvPr/>
        </p:nvGrpSpPr>
        <p:grpSpPr>
          <a:xfrm>
            <a:off x="7177209" y="2512088"/>
            <a:ext cx="1274958" cy="1171183"/>
            <a:chOff x="7177209" y="2512088"/>
            <a:chExt cx="1274958" cy="1171183"/>
          </a:xfrm>
        </p:grpSpPr>
        <p:sp>
          <p:nvSpPr>
            <p:cNvPr id="30" name="Lightning Bolt 29"/>
            <p:cNvSpPr/>
            <p:nvPr/>
          </p:nvSpPr>
          <p:spPr>
            <a:xfrm rot="5955372">
              <a:off x="7125341" y="2563956"/>
              <a:ext cx="1171183" cy="1067448"/>
            </a:xfrm>
            <a:prstGeom prst="lightningBolt">
              <a:avLst/>
            </a:prstGeom>
            <a:solidFill>
              <a:srgbClr val="FFFF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p:cNvSpPr txBox="1"/>
            <p:nvPr/>
          </p:nvSpPr>
          <p:spPr>
            <a:xfrm rot="20282023">
              <a:off x="7292852" y="2921424"/>
              <a:ext cx="1159315" cy="307777"/>
            </a:xfrm>
            <a:prstGeom prst="rect">
              <a:avLst/>
            </a:prstGeom>
            <a:noFill/>
          </p:spPr>
          <p:txBody>
            <a:bodyPr wrap="square" rtlCol="0">
              <a:spAutoFit/>
            </a:bodyPr>
            <a:lstStyle/>
            <a:p>
              <a:r>
                <a:rPr lang="en-US" sz="1400" dirty="0" smtClean="0">
                  <a:solidFill>
                    <a:schemeClr val="accent1"/>
                  </a:solidFill>
                </a:rPr>
                <a:t>Incentives</a:t>
              </a:r>
              <a:endParaRPr lang="en-US" sz="1400" dirty="0">
                <a:solidFill>
                  <a:schemeClr val="accent1"/>
                </a:solidFill>
              </a:endParaRPr>
            </a:p>
          </p:txBody>
        </p:sp>
      </p:grpSp>
    </p:spTree>
    <p:extLst>
      <p:ext uri="{BB962C8B-B14F-4D97-AF65-F5344CB8AC3E}">
        <p14:creationId xmlns:p14="http://schemas.microsoft.com/office/powerpoint/2010/main" val="388968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3"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1+#ppt_w/2"/>
                                          </p:val>
                                        </p:tav>
                                        <p:tav tm="100000">
                                          <p:val>
                                            <p:strVal val="#ppt_x"/>
                                          </p:val>
                                        </p:tav>
                                      </p:tavLst>
                                    </p:anim>
                                    <p:anim calcmode="lin" valueType="num">
                                      <p:cBhvr additive="base">
                                        <p:cTn id="12" dur="500" fill="hold"/>
                                        <p:tgtEl>
                                          <p:spTgt spid="4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447" b="965"/>
          <a:stretch/>
        </p:blipFill>
        <p:spPr>
          <a:xfrm>
            <a:off x="9427" y="163333"/>
            <a:ext cx="9207701" cy="6847067"/>
          </a:xfrm>
          <a:prstGeom prst="rect">
            <a:avLst/>
          </a:prstGeom>
          <a:effectLst>
            <a:glow>
              <a:schemeClr val="accent1">
                <a:alpha val="12000"/>
              </a:schemeClr>
            </a:glow>
            <a:reflection endPos="0" dist="50800" dir="5400000" sy="-100000" algn="bl" rotWithShape="0"/>
            <a:softEdge rad="1117600"/>
          </a:effectLst>
        </p:spPr>
      </p:pic>
      <p:sp>
        <p:nvSpPr>
          <p:cNvPr id="2" name="Title 1"/>
          <p:cNvSpPr>
            <a:spLocks noGrp="1"/>
          </p:cNvSpPr>
          <p:nvPr>
            <p:ph type="title"/>
          </p:nvPr>
        </p:nvSpPr>
        <p:spPr>
          <a:xfrm>
            <a:off x="152400" y="76200"/>
            <a:ext cx="6629400" cy="856465"/>
          </a:xfrm>
          <a:noFill/>
        </p:spPr>
        <p:txBody>
          <a:bodyPr>
            <a:normAutofit/>
          </a:bodyPr>
          <a:lstStyle/>
          <a:p>
            <a:r>
              <a:rPr lang="en-US" dirty="0" smtClean="0">
                <a:solidFill>
                  <a:schemeClr val="accent2">
                    <a:lumMod val="75000"/>
                  </a:schemeClr>
                </a:solidFill>
              </a:rPr>
              <a:t>Thanks to all our contributors</a:t>
            </a:r>
            <a:endParaRPr lang="en-US" dirty="0">
              <a:solidFill>
                <a:schemeClr val="accent2">
                  <a:lumMod val="75000"/>
                </a:schemeClr>
              </a:solidFill>
            </a:endParaRPr>
          </a:p>
        </p:txBody>
      </p:sp>
      <p:grpSp>
        <p:nvGrpSpPr>
          <p:cNvPr id="5" name="Group 4"/>
          <p:cNvGrpSpPr/>
          <p:nvPr/>
        </p:nvGrpSpPr>
        <p:grpSpPr>
          <a:xfrm>
            <a:off x="415303" y="1240020"/>
            <a:ext cx="7966696" cy="4244343"/>
            <a:chOff x="8021" y="0"/>
            <a:chExt cx="6175905" cy="2997416"/>
          </a:xfrm>
        </p:grpSpPr>
        <p:grpSp>
          <p:nvGrpSpPr>
            <p:cNvPr id="7" name="Group 6"/>
            <p:cNvGrpSpPr/>
            <p:nvPr/>
          </p:nvGrpSpPr>
          <p:grpSpPr>
            <a:xfrm>
              <a:off x="8021" y="711416"/>
              <a:ext cx="1371600" cy="914400"/>
              <a:chOff x="8021" y="711416"/>
              <a:chExt cx="1371600" cy="914400"/>
            </a:xfrm>
          </p:grpSpPr>
          <p:sp>
            <p:nvSpPr>
              <p:cNvPr id="44" name="Oval 43"/>
              <p:cNvSpPr/>
              <p:nvPr/>
            </p:nvSpPr>
            <p:spPr>
              <a:xfrm>
                <a:off x="8021" y="711416"/>
                <a:ext cx="1371600" cy="9144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45" name="TextBox 3"/>
              <p:cNvSpPr txBox="1"/>
              <p:nvPr/>
            </p:nvSpPr>
            <p:spPr>
              <a:xfrm>
                <a:off x="158645" y="893400"/>
                <a:ext cx="1063284" cy="456448"/>
              </a:xfrm>
              <a:prstGeom prst="rect">
                <a:avLst/>
              </a:prstGeom>
              <a:noFill/>
            </p:spPr>
            <p:txBody>
              <a:bodyPr wrap="square" rtlCol="0">
                <a:spAutoFit/>
              </a:bodyPr>
              <a:lstStyle/>
              <a:p>
                <a:pPr marL="0" marR="0" algn="ctr">
                  <a:spcBef>
                    <a:spcPts val="0"/>
                  </a:spcBef>
                  <a:spcAft>
                    <a:spcPts val="0"/>
                  </a:spcAft>
                </a:pPr>
                <a:r>
                  <a:rPr lang="en-US" b="1" kern="1200" dirty="0" smtClean="0">
                    <a:solidFill>
                      <a:schemeClr val="bg1"/>
                    </a:solidFill>
                    <a:effectLst>
                      <a:outerShdw blurRad="38100" dist="38100" dir="2700000" algn="tl">
                        <a:srgbClr val="000000">
                          <a:alpha val="43137"/>
                        </a:srgbClr>
                      </a:outerShdw>
                    </a:effectLst>
                    <a:ea typeface="MS Mincho" panose="02020609040205080304" pitchFamily="49" charset="-128"/>
                    <a:cs typeface="Times New Roman" panose="02020603050405020304" pitchFamily="18" charset="0"/>
                  </a:rPr>
                  <a:t>TREM practices</a:t>
                </a:r>
                <a:endParaRPr lang="en-US" sz="1050" b="1" dirty="0">
                  <a:solidFill>
                    <a:schemeClr val="bg1"/>
                  </a:solidFill>
                  <a:effectLst>
                    <a:outerShdw blurRad="38100" dist="38100" dir="2700000" algn="tl">
                      <a:srgbClr val="000000">
                        <a:alpha val="43137"/>
                      </a:srgbClr>
                    </a:outerShdw>
                  </a:effectLst>
                  <a:ea typeface="MS Mincho" panose="02020609040205080304" pitchFamily="49" charset="-128"/>
                  <a:cs typeface="Times New Roman" panose="02020603050405020304" pitchFamily="18" charset="0"/>
                </a:endParaRPr>
              </a:p>
            </p:txBody>
          </p:sp>
        </p:grpSp>
        <p:grpSp>
          <p:nvGrpSpPr>
            <p:cNvPr id="8" name="Group 7"/>
            <p:cNvGrpSpPr/>
            <p:nvPr/>
          </p:nvGrpSpPr>
          <p:grpSpPr>
            <a:xfrm>
              <a:off x="1214445" y="728293"/>
              <a:ext cx="2572151" cy="1524000"/>
              <a:chOff x="1214445" y="728293"/>
              <a:chExt cx="1371600" cy="914400"/>
            </a:xfrm>
          </p:grpSpPr>
          <p:sp>
            <p:nvSpPr>
              <p:cNvPr id="42" name="Oval 41"/>
              <p:cNvSpPr/>
              <p:nvPr/>
            </p:nvSpPr>
            <p:spPr>
              <a:xfrm>
                <a:off x="1214445" y="728293"/>
                <a:ext cx="1371600" cy="914400"/>
              </a:xfrm>
              <a:prstGeom prst="ellipse">
                <a:avLst/>
              </a:prstGeom>
              <a:solidFill>
                <a:srgbClr val="D1E1E1">
                  <a:alpha val="32157"/>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43" name="TextBox 8"/>
              <p:cNvSpPr txBox="1"/>
              <p:nvPr/>
            </p:nvSpPr>
            <p:spPr>
              <a:xfrm>
                <a:off x="1285103" y="939734"/>
                <a:ext cx="1255721" cy="456448"/>
              </a:xfrm>
              <a:prstGeom prst="rect">
                <a:avLst/>
              </a:prstGeom>
              <a:noFill/>
            </p:spPr>
            <p:txBody>
              <a:bodyPr wrap="square" rtlCol="0">
                <a:spAutoFit/>
              </a:bodyPr>
              <a:lstStyle/>
              <a:p>
                <a:pPr marL="0" marR="0" algn="ctr">
                  <a:spcBef>
                    <a:spcPts val="0"/>
                  </a:spcBef>
                  <a:spcAft>
                    <a:spcPts val="0"/>
                  </a:spcAft>
                </a:pPr>
                <a:r>
                  <a:rPr lang="en-US" sz="3200" b="1" kern="1200" dirty="0" smtClean="0">
                    <a:solidFill>
                      <a:schemeClr val="bg1"/>
                    </a:solidFill>
                    <a:effectLst>
                      <a:outerShdw blurRad="38100" dist="38100" dir="2700000" algn="tl">
                        <a:srgbClr val="000000">
                          <a:alpha val="43137"/>
                        </a:srgbClr>
                      </a:outerShdw>
                    </a:effectLst>
                    <a:ea typeface="MS Mincho" panose="02020609040205080304" pitchFamily="49" charset="-128"/>
                    <a:cs typeface="Times New Roman" panose="02020603050405020304" pitchFamily="18" charset="0"/>
                  </a:rPr>
                  <a:t>Human-Forest Ecosystem</a:t>
                </a:r>
                <a:endParaRPr lang="en-US" sz="1100" b="1" dirty="0">
                  <a:solidFill>
                    <a:schemeClr val="bg1"/>
                  </a:solidFill>
                  <a:effectLst>
                    <a:outerShdw blurRad="38100" dist="38100" dir="2700000" algn="tl">
                      <a:srgbClr val="000000">
                        <a:alpha val="43137"/>
                      </a:srgbClr>
                    </a:outerShdw>
                  </a:effectLst>
                  <a:ea typeface="MS Mincho" panose="02020609040205080304" pitchFamily="49" charset="-128"/>
                  <a:cs typeface="Times New Roman" panose="02020603050405020304" pitchFamily="18" charset="0"/>
                </a:endParaRPr>
              </a:p>
            </p:txBody>
          </p:sp>
        </p:grpSp>
        <p:grpSp>
          <p:nvGrpSpPr>
            <p:cNvPr id="9" name="Group 8"/>
            <p:cNvGrpSpPr/>
            <p:nvPr/>
          </p:nvGrpSpPr>
          <p:grpSpPr>
            <a:xfrm>
              <a:off x="2031221" y="0"/>
              <a:ext cx="1371600" cy="914400"/>
              <a:chOff x="2031221" y="0"/>
              <a:chExt cx="1371600" cy="914400"/>
            </a:xfrm>
          </p:grpSpPr>
          <p:sp>
            <p:nvSpPr>
              <p:cNvPr id="40" name="Oval 39"/>
              <p:cNvSpPr/>
              <p:nvPr/>
            </p:nvSpPr>
            <p:spPr>
              <a:xfrm>
                <a:off x="2031221" y="0"/>
                <a:ext cx="1371600" cy="9144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41" name="TextBox 15"/>
              <p:cNvSpPr txBox="1"/>
              <p:nvPr/>
            </p:nvSpPr>
            <p:spPr>
              <a:xfrm>
                <a:off x="2048928" y="92924"/>
                <a:ext cx="1299571" cy="456448"/>
              </a:xfrm>
              <a:prstGeom prst="rect">
                <a:avLst/>
              </a:prstGeom>
              <a:noFill/>
            </p:spPr>
            <p:txBody>
              <a:bodyPr wrap="square" rtlCol="0">
                <a:spAutoFit/>
              </a:bodyPr>
              <a:lstStyle/>
              <a:p>
                <a:pPr marL="0" marR="0" algn="ctr">
                  <a:spcBef>
                    <a:spcPts val="0"/>
                  </a:spcBef>
                  <a:spcAft>
                    <a:spcPts val="0"/>
                  </a:spcAft>
                </a:pPr>
                <a:r>
                  <a:rPr lang="en-US" b="1" kern="1200" dirty="0">
                    <a:solidFill>
                      <a:schemeClr val="bg1"/>
                    </a:solidFill>
                    <a:effectLst>
                      <a:outerShdw blurRad="38100" dist="38100" dir="2700000" algn="tl">
                        <a:srgbClr val="000000">
                          <a:alpha val="43137"/>
                        </a:srgbClr>
                      </a:outerShdw>
                    </a:effectLst>
                    <a:ea typeface="MS Mincho" panose="02020609040205080304" pitchFamily="49" charset="-128"/>
                    <a:cs typeface="Times New Roman" panose="02020603050405020304" pitchFamily="18" charset="0"/>
                  </a:rPr>
                  <a:t>Rural </a:t>
                </a:r>
                <a:r>
                  <a:rPr lang="en-US" b="1" kern="1200" dirty="0" smtClean="0">
                    <a:solidFill>
                      <a:schemeClr val="bg1"/>
                    </a:solidFill>
                    <a:effectLst>
                      <a:outerShdw blurRad="38100" dist="38100" dir="2700000" algn="tl">
                        <a:srgbClr val="000000">
                          <a:alpha val="43137"/>
                        </a:srgbClr>
                      </a:outerShdw>
                    </a:effectLst>
                    <a:ea typeface="MS Mincho" panose="02020609040205080304" pitchFamily="49" charset="-128"/>
                    <a:cs typeface="Times New Roman" panose="02020603050405020304" pitchFamily="18" charset="0"/>
                  </a:rPr>
                  <a:t>communities</a:t>
                </a:r>
                <a:endParaRPr lang="en-US" sz="1050" b="1" dirty="0">
                  <a:solidFill>
                    <a:schemeClr val="bg1"/>
                  </a:solidFill>
                  <a:effectLst>
                    <a:outerShdw blurRad="38100" dist="38100" dir="2700000" algn="tl">
                      <a:srgbClr val="000000">
                        <a:alpha val="43137"/>
                      </a:srgbClr>
                    </a:outerShdw>
                  </a:effectLst>
                  <a:ea typeface="MS Mincho" panose="02020609040205080304" pitchFamily="49" charset="-128"/>
                  <a:cs typeface="Times New Roman" panose="02020603050405020304" pitchFamily="18" charset="0"/>
                </a:endParaRPr>
              </a:p>
            </p:txBody>
          </p:sp>
        </p:grpSp>
        <p:grpSp>
          <p:nvGrpSpPr>
            <p:cNvPr id="10" name="Group 9"/>
            <p:cNvGrpSpPr/>
            <p:nvPr/>
          </p:nvGrpSpPr>
          <p:grpSpPr>
            <a:xfrm>
              <a:off x="3171286" y="254364"/>
              <a:ext cx="1594928" cy="914830"/>
              <a:chOff x="3171286" y="254364"/>
              <a:chExt cx="1594928" cy="914830"/>
            </a:xfrm>
          </p:grpSpPr>
          <p:sp>
            <p:nvSpPr>
              <p:cNvPr id="38" name="Oval 37"/>
              <p:cNvSpPr/>
              <p:nvPr/>
            </p:nvSpPr>
            <p:spPr>
              <a:xfrm>
                <a:off x="3171286" y="254364"/>
                <a:ext cx="1594928" cy="91483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9" name="TextBox 18"/>
              <p:cNvSpPr txBox="1"/>
              <p:nvPr/>
            </p:nvSpPr>
            <p:spPr>
              <a:xfrm>
                <a:off x="3289428" y="418128"/>
                <a:ext cx="1467452" cy="456448"/>
              </a:xfrm>
              <a:prstGeom prst="rect">
                <a:avLst/>
              </a:prstGeom>
              <a:noFill/>
            </p:spPr>
            <p:txBody>
              <a:bodyPr wrap="square" rtlCol="0">
                <a:spAutoFit/>
              </a:bodyPr>
              <a:lstStyle/>
              <a:p>
                <a:pPr marL="0" marR="0" algn="ctr">
                  <a:spcBef>
                    <a:spcPts val="0"/>
                  </a:spcBef>
                  <a:spcAft>
                    <a:spcPts val="0"/>
                  </a:spcAft>
                </a:pPr>
                <a:r>
                  <a:rPr lang="en-US" b="1" kern="1200" dirty="0" smtClean="0">
                    <a:solidFill>
                      <a:schemeClr val="bg1"/>
                    </a:solidFill>
                    <a:effectLst>
                      <a:outerShdw blurRad="38100" dist="38100" dir="2700000" algn="tl">
                        <a:srgbClr val="000000">
                          <a:alpha val="43137"/>
                        </a:srgbClr>
                      </a:outerShdw>
                    </a:effectLst>
                    <a:ea typeface="MS Mincho" panose="02020609040205080304" pitchFamily="49" charset="-128"/>
                    <a:cs typeface="Times New Roman" panose="02020603050405020304" pitchFamily="18" charset="0"/>
                  </a:rPr>
                  <a:t>Adaptive management</a:t>
                </a:r>
                <a:endParaRPr lang="en-US" sz="1050" b="1" dirty="0">
                  <a:solidFill>
                    <a:schemeClr val="bg1"/>
                  </a:solidFill>
                  <a:effectLst>
                    <a:outerShdw blurRad="38100" dist="38100" dir="2700000" algn="tl">
                      <a:srgbClr val="000000">
                        <a:alpha val="43137"/>
                      </a:srgbClr>
                    </a:outerShdw>
                  </a:effectLst>
                  <a:ea typeface="MS Mincho" panose="02020609040205080304" pitchFamily="49" charset="-128"/>
                  <a:cs typeface="Times New Roman" panose="02020603050405020304" pitchFamily="18" charset="0"/>
                </a:endParaRPr>
              </a:p>
            </p:txBody>
          </p:sp>
        </p:grpSp>
        <p:grpSp>
          <p:nvGrpSpPr>
            <p:cNvPr id="11" name="Group 10"/>
            <p:cNvGrpSpPr/>
            <p:nvPr/>
          </p:nvGrpSpPr>
          <p:grpSpPr>
            <a:xfrm>
              <a:off x="4612861" y="523432"/>
              <a:ext cx="1571065" cy="816126"/>
              <a:chOff x="4612861" y="523432"/>
              <a:chExt cx="1571065" cy="816126"/>
            </a:xfrm>
          </p:grpSpPr>
          <p:sp>
            <p:nvSpPr>
              <p:cNvPr id="36" name="Oval 35"/>
              <p:cNvSpPr/>
              <p:nvPr/>
            </p:nvSpPr>
            <p:spPr>
              <a:xfrm>
                <a:off x="4612861" y="523432"/>
                <a:ext cx="1511994" cy="81612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7" name="TextBox 21"/>
              <p:cNvSpPr txBox="1"/>
              <p:nvPr/>
            </p:nvSpPr>
            <p:spPr>
              <a:xfrm>
                <a:off x="4707141" y="770210"/>
                <a:ext cx="1476785" cy="260828"/>
              </a:xfrm>
              <a:prstGeom prst="rect">
                <a:avLst/>
              </a:prstGeom>
              <a:noFill/>
            </p:spPr>
            <p:txBody>
              <a:bodyPr wrap="square" rtlCol="0">
                <a:spAutoFit/>
              </a:bodyPr>
              <a:lstStyle/>
              <a:p>
                <a:pPr marL="0" marR="0">
                  <a:spcBef>
                    <a:spcPts val="0"/>
                  </a:spcBef>
                  <a:spcAft>
                    <a:spcPts val="0"/>
                  </a:spcAft>
                </a:pPr>
                <a:r>
                  <a:rPr lang="en-US" b="1" kern="1200" dirty="0" err="1" smtClean="0">
                    <a:solidFill>
                      <a:schemeClr val="bg1"/>
                    </a:solidFill>
                    <a:effectLst>
                      <a:outerShdw blurRad="38100" dist="38100" dir="2700000" algn="tl">
                        <a:srgbClr val="000000">
                          <a:alpha val="43137"/>
                        </a:srgbClr>
                      </a:outerShdw>
                    </a:effectLst>
                    <a:ea typeface="MS Mincho" panose="02020609040205080304" pitchFamily="49" charset="-128"/>
                    <a:cs typeface="Times New Roman" panose="02020603050405020304" pitchFamily="18" charset="0"/>
                  </a:rPr>
                  <a:t>Collaboratives</a:t>
                </a:r>
                <a:endParaRPr lang="en-US" sz="1050" b="1" dirty="0">
                  <a:solidFill>
                    <a:schemeClr val="bg1"/>
                  </a:solidFill>
                  <a:effectLst>
                    <a:outerShdw blurRad="38100" dist="38100" dir="2700000" algn="tl">
                      <a:srgbClr val="000000">
                        <a:alpha val="43137"/>
                      </a:srgbClr>
                    </a:outerShdw>
                  </a:effectLst>
                  <a:ea typeface="MS Mincho" panose="02020609040205080304" pitchFamily="49" charset="-128"/>
                  <a:cs typeface="Times New Roman" panose="02020603050405020304" pitchFamily="18" charset="0"/>
                </a:endParaRPr>
              </a:p>
            </p:txBody>
          </p:sp>
        </p:grpSp>
        <p:grpSp>
          <p:nvGrpSpPr>
            <p:cNvPr id="12" name="Group 11"/>
            <p:cNvGrpSpPr/>
            <p:nvPr/>
          </p:nvGrpSpPr>
          <p:grpSpPr>
            <a:xfrm>
              <a:off x="4708111" y="1309786"/>
              <a:ext cx="1371600" cy="914400"/>
              <a:chOff x="4708111" y="1309786"/>
              <a:chExt cx="1371600" cy="914400"/>
            </a:xfrm>
          </p:grpSpPr>
          <p:sp>
            <p:nvSpPr>
              <p:cNvPr id="34" name="Oval 33"/>
              <p:cNvSpPr/>
              <p:nvPr/>
            </p:nvSpPr>
            <p:spPr>
              <a:xfrm>
                <a:off x="4708111" y="1309786"/>
                <a:ext cx="1371600" cy="914400"/>
              </a:xfrm>
              <a:prstGeom prst="ellipse">
                <a:avLst/>
              </a:prstGeom>
              <a:solidFill>
                <a:srgbClr val="FFC000">
                  <a:alpha val="45098"/>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5" name="TextBox 24"/>
              <p:cNvSpPr txBox="1"/>
              <p:nvPr/>
            </p:nvSpPr>
            <p:spPr>
              <a:xfrm>
                <a:off x="4880057" y="1494399"/>
                <a:ext cx="1126655" cy="456448"/>
              </a:xfrm>
              <a:prstGeom prst="rect">
                <a:avLst/>
              </a:prstGeom>
              <a:noFill/>
            </p:spPr>
            <p:txBody>
              <a:bodyPr wrap="square" rtlCol="0">
                <a:spAutoFit/>
              </a:bodyPr>
              <a:lstStyle/>
              <a:p>
                <a:pPr marL="0" marR="0" algn="ctr">
                  <a:spcBef>
                    <a:spcPts val="0"/>
                  </a:spcBef>
                  <a:spcAft>
                    <a:spcPts val="0"/>
                  </a:spcAft>
                </a:pPr>
                <a:r>
                  <a:rPr lang="en-US" b="1" dirty="0" smtClean="0">
                    <a:solidFill>
                      <a:schemeClr val="bg1"/>
                    </a:solidFill>
                    <a:effectLst>
                      <a:outerShdw blurRad="38100" dist="38100" dir="2700000" algn="tl">
                        <a:srgbClr val="000000">
                          <a:alpha val="43137"/>
                        </a:srgbClr>
                      </a:outerShdw>
                    </a:effectLst>
                    <a:ea typeface="MS Mincho" panose="02020609040205080304" pitchFamily="49" charset="-128"/>
                    <a:cs typeface="Times New Roman" panose="02020603050405020304" pitchFamily="18" charset="0"/>
                  </a:rPr>
                  <a:t>Climate adaptation</a:t>
                </a:r>
                <a:endParaRPr lang="en-US" sz="1050" b="1" dirty="0">
                  <a:solidFill>
                    <a:schemeClr val="bg1"/>
                  </a:solidFill>
                  <a:effectLst>
                    <a:outerShdw blurRad="38100" dist="38100" dir="2700000" algn="tl">
                      <a:srgbClr val="000000">
                        <a:alpha val="43137"/>
                      </a:srgbClr>
                    </a:outerShdw>
                  </a:effectLst>
                  <a:ea typeface="MS Mincho" panose="02020609040205080304" pitchFamily="49" charset="-128"/>
                  <a:cs typeface="Times New Roman" panose="02020603050405020304" pitchFamily="18" charset="0"/>
                </a:endParaRPr>
              </a:p>
            </p:txBody>
          </p:sp>
        </p:grpSp>
        <p:grpSp>
          <p:nvGrpSpPr>
            <p:cNvPr id="13" name="Group 12"/>
            <p:cNvGrpSpPr/>
            <p:nvPr/>
          </p:nvGrpSpPr>
          <p:grpSpPr>
            <a:xfrm>
              <a:off x="4632174" y="1965205"/>
              <a:ext cx="1371600" cy="914400"/>
              <a:chOff x="4632174" y="1965205"/>
              <a:chExt cx="1371600" cy="914400"/>
            </a:xfrm>
          </p:grpSpPr>
          <p:sp>
            <p:nvSpPr>
              <p:cNvPr id="32" name="Oval 31"/>
              <p:cNvSpPr/>
              <p:nvPr/>
            </p:nvSpPr>
            <p:spPr>
              <a:xfrm>
                <a:off x="4632174" y="1965205"/>
                <a:ext cx="1371600" cy="9144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3" name="TextBox 27"/>
              <p:cNvSpPr txBox="1"/>
              <p:nvPr/>
            </p:nvSpPr>
            <p:spPr>
              <a:xfrm>
                <a:off x="4707141" y="2301602"/>
                <a:ext cx="1192177" cy="260828"/>
              </a:xfrm>
              <a:prstGeom prst="rect">
                <a:avLst/>
              </a:prstGeom>
              <a:noFill/>
            </p:spPr>
            <p:txBody>
              <a:bodyPr wrap="square" rtlCol="0">
                <a:spAutoFit/>
              </a:bodyPr>
              <a:lstStyle/>
              <a:p>
                <a:pPr marL="0" marR="0" algn="ctr">
                  <a:spcBef>
                    <a:spcPts val="0"/>
                  </a:spcBef>
                  <a:spcAft>
                    <a:spcPts val="0"/>
                  </a:spcAft>
                </a:pPr>
                <a:r>
                  <a:rPr lang="en-US" b="1" kern="1200" dirty="0" smtClean="0">
                    <a:solidFill>
                      <a:schemeClr val="bg1"/>
                    </a:solidFill>
                    <a:effectLst>
                      <a:outerShdw blurRad="38100" dist="38100" dir="2700000" algn="tl">
                        <a:srgbClr val="000000">
                          <a:alpha val="43137"/>
                        </a:srgbClr>
                      </a:outerShdw>
                    </a:effectLst>
                    <a:ea typeface="MS Mincho" panose="02020609040205080304" pitchFamily="49" charset="-128"/>
                    <a:cs typeface="Times New Roman" panose="02020603050405020304" pitchFamily="18" charset="0"/>
                  </a:rPr>
                  <a:t>Landscapes</a:t>
                </a:r>
                <a:endParaRPr lang="en-US" sz="1050" b="1" dirty="0">
                  <a:solidFill>
                    <a:schemeClr val="bg1"/>
                  </a:solidFill>
                  <a:effectLst>
                    <a:outerShdw blurRad="38100" dist="38100" dir="2700000" algn="tl">
                      <a:srgbClr val="000000">
                        <a:alpha val="43137"/>
                      </a:srgbClr>
                    </a:outerShdw>
                  </a:effectLst>
                  <a:ea typeface="MS Mincho" panose="02020609040205080304" pitchFamily="49" charset="-128"/>
                  <a:cs typeface="Times New Roman" panose="02020603050405020304" pitchFamily="18" charset="0"/>
                </a:endParaRPr>
              </a:p>
            </p:txBody>
          </p:sp>
        </p:grpSp>
        <p:grpSp>
          <p:nvGrpSpPr>
            <p:cNvPr id="14" name="Group 13"/>
            <p:cNvGrpSpPr/>
            <p:nvPr/>
          </p:nvGrpSpPr>
          <p:grpSpPr>
            <a:xfrm>
              <a:off x="3376544" y="1655840"/>
              <a:ext cx="1542914" cy="858476"/>
              <a:chOff x="3376544" y="1655840"/>
              <a:chExt cx="1542914" cy="858476"/>
            </a:xfrm>
          </p:grpSpPr>
          <p:sp>
            <p:nvSpPr>
              <p:cNvPr id="30" name="Oval 29"/>
              <p:cNvSpPr/>
              <p:nvPr/>
            </p:nvSpPr>
            <p:spPr>
              <a:xfrm>
                <a:off x="3466642" y="1655840"/>
                <a:ext cx="1371600" cy="85847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1" name="TextBox 30"/>
              <p:cNvSpPr txBox="1"/>
              <p:nvPr/>
            </p:nvSpPr>
            <p:spPr>
              <a:xfrm>
                <a:off x="3376544" y="1753883"/>
                <a:ext cx="1542914" cy="412976"/>
              </a:xfrm>
              <a:prstGeom prst="rect">
                <a:avLst/>
              </a:prstGeom>
              <a:noFill/>
            </p:spPr>
            <p:txBody>
              <a:bodyPr wrap="square" rtlCol="0">
                <a:spAutoFit/>
              </a:bodyPr>
              <a:lstStyle/>
              <a:p>
                <a:pPr marL="0" marR="0" algn="ctr">
                  <a:spcBef>
                    <a:spcPts val="0"/>
                  </a:spcBef>
                  <a:spcAft>
                    <a:spcPts val="0"/>
                  </a:spcAft>
                </a:pPr>
                <a:endParaRPr lang="en-US" sz="1400" kern="1200" dirty="0" smtClean="0">
                  <a:solidFill>
                    <a:schemeClr val="bg1"/>
                  </a:solidFill>
                  <a:effectLst>
                    <a:outerShdw blurRad="38100" dist="38100" dir="2700000" algn="tl">
                      <a:srgbClr val="000000">
                        <a:alpha val="43137"/>
                      </a:srgbClr>
                    </a:outerShdw>
                  </a:effectLst>
                  <a:ea typeface="MS Mincho" panose="02020609040205080304" pitchFamily="49" charset="-128"/>
                  <a:cs typeface="Times New Roman" panose="02020603050405020304" pitchFamily="18" charset="0"/>
                </a:endParaRPr>
              </a:p>
              <a:p>
                <a:pPr marL="0" marR="0" algn="ctr">
                  <a:spcBef>
                    <a:spcPts val="0"/>
                  </a:spcBef>
                  <a:spcAft>
                    <a:spcPts val="0"/>
                  </a:spcAft>
                </a:pPr>
                <a:r>
                  <a:rPr lang="en-US" b="1" kern="1200" dirty="0" smtClean="0">
                    <a:solidFill>
                      <a:schemeClr val="bg1"/>
                    </a:solidFill>
                    <a:effectLst>
                      <a:outerShdw blurRad="38100" dist="38100" dir="2700000" algn="tl">
                        <a:srgbClr val="000000">
                          <a:alpha val="43137"/>
                        </a:srgbClr>
                      </a:outerShdw>
                    </a:effectLst>
                    <a:ea typeface="MS Mincho" panose="02020609040205080304" pitchFamily="49" charset="-128"/>
                    <a:cs typeface="Times New Roman" panose="02020603050405020304" pitchFamily="18" charset="0"/>
                  </a:rPr>
                  <a:t>Trust</a:t>
                </a:r>
                <a:endParaRPr lang="en-US" sz="1050" b="1" dirty="0">
                  <a:solidFill>
                    <a:schemeClr val="bg1"/>
                  </a:solidFill>
                  <a:effectLst>
                    <a:outerShdw blurRad="38100" dist="38100" dir="2700000" algn="tl">
                      <a:srgbClr val="000000">
                        <a:alpha val="43137"/>
                      </a:srgbClr>
                    </a:outerShdw>
                  </a:effectLst>
                  <a:ea typeface="MS Mincho" panose="02020609040205080304" pitchFamily="49" charset="-128"/>
                  <a:cs typeface="Times New Roman" panose="02020603050405020304" pitchFamily="18" charset="0"/>
                </a:endParaRPr>
              </a:p>
            </p:txBody>
          </p:sp>
        </p:grpSp>
        <p:grpSp>
          <p:nvGrpSpPr>
            <p:cNvPr id="16" name="Group 15"/>
            <p:cNvGrpSpPr/>
            <p:nvPr/>
          </p:nvGrpSpPr>
          <p:grpSpPr>
            <a:xfrm>
              <a:off x="1252144" y="2083016"/>
              <a:ext cx="1387170" cy="914400"/>
              <a:chOff x="1252144" y="2083016"/>
              <a:chExt cx="1387170" cy="914400"/>
            </a:xfrm>
          </p:grpSpPr>
          <p:sp>
            <p:nvSpPr>
              <p:cNvPr id="26" name="Oval 25"/>
              <p:cNvSpPr/>
              <p:nvPr/>
            </p:nvSpPr>
            <p:spPr>
              <a:xfrm>
                <a:off x="1252144" y="2083016"/>
                <a:ext cx="1371600" cy="914400"/>
              </a:xfrm>
              <a:prstGeom prst="ellipse">
                <a:avLst/>
              </a:prstGeom>
              <a:solidFill>
                <a:srgbClr val="55BEED">
                  <a:alpha val="4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7" name="TextBox 36"/>
              <p:cNvSpPr txBox="1"/>
              <p:nvPr/>
            </p:nvSpPr>
            <p:spPr>
              <a:xfrm>
                <a:off x="1458214" y="2409229"/>
                <a:ext cx="1181100" cy="260828"/>
              </a:xfrm>
              <a:prstGeom prst="rect">
                <a:avLst/>
              </a:prstGeom>
              <a:noFill/>
            </p:spPr>
            <p:txBody>
              <a:bodyPr wrap="square" rtlCol="0">
                <a:spAutoFit/>
              </a:bodyPr>
              <a:lstStyle/>
              <a:p>
                <a:pPr marL="0" marR="0">
                  <a:spcBef>
                    <a:spcPts val="0"/>
                  </a:spcBef>
                  <a:spcAft>
                    <a:spcPts val="0"/>
                  </a:spcAft>
                </a:pPr>
                <a:r>
                  <a:rPr lang="en-US" b="1" kern="1200" dirty="0" err="1">
                    <a:solidFill>
                      <a:schemeClr val="bg1"/>
                    </a:solidFill>
                    <a:effectLst>
                      <a:outerShdw blurRad="38100" dist="38100" dir="2700000" algn="tl">
                        <a:srgbClr val="000000">
                          <a:alpha val="43137"/>
                        </a:srgbClr>
                      </a:outerShdw>
                    </a:effectLst>
                    <a:ea typeface="MS Mincho" panose="02020609040205080304" pitchFamily="49" charset="-128"/>
                    <a:cs typeface="Times New Roman" panose="02020603050405020304" pitchFamily="18" charset="0"/>
                  </a:rPr>
                  <a:t>Silviculture</a:t>
                </a:r>
                <a:endParaRPr lang="en-US" sz="1050" b="1" dirty="0">
                  <a:solidFill>
                    <a:schemeClr val="bg1"/>
                  </a:solidFill>
                  <a:effectLst>
                    <a:outerShdw blurRad="38100" dist="38100" dir="2700000" algn="tl">
                      <a:srgbClr val="000000">
                        <a:alpha val="43137"/>
                      </a:srgbClr>
                    </a:outerShdw>
                  </a:effectLst>
                  <a:ea typeface="MS Mincho" panose="02020609040205080304" pitchFamily="49" charset="-128"/>
                  <a:cs typeface="Times New Roman" panose="02020603050405020304" pitchFamily="18" charset="0"/>
                </a:endParaRPr>
              </a:p>
            </p:txBody>
          </p:sp>
        </p:grpSp>
        <p:grpSp>
          <p:nvGrpSpPr>
            <p:cNvPr id="17" name="Group 16"/>
            <p:cNvGrpSpPr/>
            <p:nvPr/>
          </p:nvGrpSpPr>
          <p:grpSpPr>
            <a:xfrm>
              <a:off x="259571" y="1549616"/>
              <a:ext cx="1371600" cy="914400"/>
              <a:chOff x="259571" y="1549616"/>
              <a:chExt cx="1371600" cy="914400"/>
            </a:xfrm>
          </p:grpSpPr>
          <p:sp>
            <p:nvSpPr>
              <p:cNvPr id="24" name="Oval 23"/>
              <p:cNvSpPr/>
              <p:nvPr/>
            </p:nvSpPr>
            <p:spPr>
              <a:xfrm>
                <a:off x="259571" y="1549616"/>
                <a:ext cx="1371600" cy="9144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5" name="TextBox 39"/>
              <p:cNvSpPr txBox="1"/>
              <p:nvPr/>
            </p:nvSpPr>
            <p:spPr>
              <a:xfrm>
                <a:off x="386889" y="1941931"/>
                <a:ext cx="1181100" cy="260828"/>
              </a:xfrm>
              <a:prstGeom prst="rect">
                <a:avLst/>
              </a:prstGeom>
              <a:noFill/>
            </p:spPr>
            <p:txBody>
              <a:bodyPr wrap="square" rtlCol="0">
                <a:spAutoFit/>
              </a:bodyPr>
              <a:lstStyle/>
              <a:p>
                <a:pPr marL="0" marR="0">
                  <a:spcBef>
                    <a:spcPts val="0"/>
                  </a:spcBef>
                  <a:spcAft>
                    <a:spcPts val="0"/>
                  </a:spcAft>
                </a:pPr>
                <a:r>
                  <a:rPr lang="en-US" b="1" kern="1200" dirty="0">
                    <a:solidFill>
                      <a:schemeClr val="bg1"/>
                    </a:solidFill>
                    <a:effectLst>
                      <a:outerShdw blurRad="38100" dist="38100" dir="2700000" algn="tl">
                        <a:srgbClr val="000000">
                          <a:alpha val="43137"/>
                        </a:srgbClr>
                      </a:outerShdw>
                    </a:effectLst>
                    <a:ea typeface="MS Mincho" panose="02020609040205080304" pitchFamily="49" charset="-128"/>
                    <a:cs typeface="Times New Roman" panose="02020603050405020304" pitchFamily="18" charset="0"/>
                  </a:rPr>
                  <a:t>Biodiversity</a:t>
                </a:r>
                <a:endParaRPr lang="en-US" sz="1050" b="1" dirty="0">
                  <a:solidFill>
                    <a:schemeClr val="bg1"/>
                  </a:solidFill>
                  <a:effectLst>
                    <a:outerShdw blurRad="38100" dist="38100" dir="2700000" algn="tl">
                      <a:srgbClr val="000000">
                        <a:alpha val="43137"/>
                      </a:srgbClr>
                    </a:outerShdw>
                  </a:effectLst>
                  <a:ea typeface="MS Mincho" panose="02020609040205080304" pitchFamily="49" charset="-128"/>
                  <a:cs typeface="Times New Roman" panose="02020603050405020304" pitchFamily="18" charset="0"/>
                </a:endParaRPr>
              </a:p>
            </p:txBody>
          </p:sp>
        </p:grpSp>
        <p:grpSp>
          <p:nvGrpSpPr>
            <p:cNvPr id="18" name="Group 17"/>
            <p:cNvGrpSpPr/>
            <p:nvPr/>
          </p:nvGrpSpPr>
          <p:grpSpPr>
            <a:xfrm>
              <a:off x="792971" y="101816"/>
              <a:ext cx="1371600" cy="914400"/>
              <a:chOff x="792971" y="101816"/>
              <a:chExt cx="1371600" cy="914400"/>
            </a:xfrm>
          </p:grpSpPr>
          <p:sp>
            <p:nvSpPr>
              <p:cNvPr id="22" name="Oval 21"/>
              <p:cNvSpPr/>
              <p:nvPr/>
            </p:nvSpPr>
            <p:spPr>
              <a:xfrm>
                <a:off x="792971" y="101816"/>
                <a:ext cx="1371600" cy="9144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3" name="TextBox 42"/>
              <p:cNvSpPr txBox="1"/>
              <p:nvPr/>
            </p:nvSpPr>
            <p:spPr>
              <a:xfrm>
                <a:off x="947580" y="266797"/>
                <a:ext cx="1101348" cy="456448"/>
              </a:xfrm>
              <a:prstGeom prst="rect">
                <a:avLst/>
              </a:prstGeom>
              <a:noFill/>
            </p:spPr>
            <p:txBody>
              <a:bodyPr wrap="square" rtlCol="0">
                <a:spAutoFit/>
              </a:bodyPr>
              <a:lstStyle/>
              <a:p>
                <a:pPr marL="0" marR="0" algn="ctr">
                  <a:spcBef>
                    <a:spcPts val="0"/>
                  </a:spcBef>
                  <a:spcAft>
                    <a:spcPts val="0"/>
                  </a:spcAft>
                </a:pPr>
                <a:r>
                  <a:rPr lang="en-US" b="1" kern="1200" dirty="0">
                    <a:solidFill>
                      <a:schemeClr val="bg1"/>
                    </a:solidFill>
                    <a:effectLst>
                      <a:outerShdw blurRad="38100" dist="38100" dir="2700000" algn="tl">
                        <a:srgbClr val="000000">
                          <a:alpha val="43137"/>
                        </a:srgbClr>
                      </a:outerShdw>
                    </a:effectLst>
                    <a:ea typeface="MS Mincho" panose="02020609040205080304" pitchFamily="49" charset="-128"/>
                    <a:cs typeface="Times New Roman" panose="02020603050405020304" pitchFamily="18" charset="0"/>
                  </a:rPr>
                  <a:t>Human well-being</a:t>
                </a:r>
                <a:endParaRPr lang="en-US" sz="1050" b="1" dirty="0">
                  <a:solidFill>
                    <a:schemeClr val="bg1"/>
                  </a:solidFill>
                  <a:effectLst>
                    <a:outerShdw blurRad="38100" dist="38100" dir="2700000" algn="tl">
                      <a:srgbClr val="000000">
                        <a:alpha val="43137"/>
                      </a:srgbClr>
                    </a:outerShdw>
                  </a:effectLst>
                  <a:ea typeface="MS Mincho" panose="02020609040205080304" pitchFamily="49" charset="-128"/>
                  <a:cs typeface="Times New Roman" panose="02020603050405020304" pitchFamily="18" charset="0"/>
                </a:endParaRPr>
              </a:p>
            </p:txBody>
          </p:sp>
        </p:grpSp>
        <p:grpSp>
          <p:nvGrpSpPr>
            <p:cNvPr id="19" name="Group 18"/>
            <p:cNvGrpSpPr/>
            <p:nvPr/>
          </p:nvGrpSpPr>
          <p:grpSpPr>
            <a:xfrm>
              <a:off x="3688571" y="924870"/>
              <a:ext cx="1371600" cy="914400"/>
              <a:chOff x="3688571" y="924870"/>
              <a:chExt cx="1371600" cy="914400"/>
            </a:xfrm>
          </p:grpSpPr>
          <p:sp>
            <p:nvSpPr>
              <p:cNvPr id="20" name="Oval 19"/>
              <p:cNvSpPr/>
              <p:nvPr/>
            </p:nvSpPr>
            <p:spPr>
              <a:xfrm>
                <a:off x="3688571" y="924870"/>
                <a:ext cx="1371600" cy="914400"/>
              </a:xfrm>
              <a:prstGeom prst="ellipse">
                <a:avLst/>
              </a:prstGeom>
              <a:solidFill>
                <a:schemeClr val="accent2">
                  <a:lumMod val="75000"/>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1" name="TextBox 45"/>
              <p:cNvSpPr txBox="1"/>
              <p:nvPr/>
            </p:nvSpPr>
            <p:spPr>
              <a:xfrm>
                <a:off x="3761999" y="1120467"/>
                <a:ext cx="1181428" cy="586862"/>
              </a:xfrm>
              <a:prstGeom prst="rect">
                <a:avLst/>
              </a:prstGeom>
              <a:noFill/>
            </p:spPr>
            <p:txBody>
              <a:bodyPr wrap="square" rtlCol="0">
                <a:spAutoFit/>
              </a:bodyPr>
              <a:lstStyle/>
              <a:p>
                <a:pPr marL="0" marR="0" algn="ctr">
                  <a:spcBef>
                    <a:spcPts val="0"/>
                  </a:spcBef>
                  <a:spcAft>
                    <a:spcPts val="0"/>
                  </a:spcAft>
                </a:pPr>
                <a:r>
                  <a:rPr lang="en-US" sz="1600" b="1" kern="1200" dirty="0" smtClean="0">
                    <a:solidFill>
                      <a:schemeClr val="bg1"/>
                    </a:solidFill>
                    <a:effectLst>
                      <a:outerShdw blurRad="38100" dist="38100" dir="2700000" algn="tl">
                        <a:srgbClr val="000000">
                          <a:alpha val="43137"/>
                        </a:srgbClr>
                      </a:outerShdw>
                    </a:effectLst>
                    <a:ea typeface="MS Mincho" panose="02020609040205080304" pitchFamily="49" charset="-128"/>
                    <a:cs typeface="Times New Roman" panose="02020603050405020304" pitchFamily="18" charset="0"/>
                  </a:rPr>
                  <a:t>Innovative wood products</a:t>
                </a:r>
                <a:endParaRPr lang="en-US" sz="1000" b="1" dirty="0">
                  <a:solidFill>
                    <a:schemeClr val="bg1"/>
                  </a:solidFill>
                  <a:effectLst>
                    <a:outerShdw blurRad="38100" dist="38100" dir="2700000" algn="tl">
                      <a:srgbClr val="000000">
                        <a:alpha val="43137"/>
                      </a:srgbClr>
                    </a:outerShdw>
                  </a:effectLst>
                  <a:ea typeface="MS Mincho" panose="02020609040205080304" pitchFamily="49" charset="-128"/>
                  <a:cs typeface="Times New Roman" panose="02020603050405020304" pitchFamily="18" charset="0"/>
                </a:endParaRPr>
              </a:p>
            </p:txBody>
          </p:sp>
        </p:grpSp>
      </p:grpSp>
      <p:sp>
        <p:nvSpPr>
          <p:cNvPr id="6" name="Oval 5"/>
          <p:cNvSpPr/>
          <p:nvPr/>
        </p:nvSpPr>
        <p:spPr>
          <a:xfrm>
            <a:off x="5715000" y="5410200"/>
            <a:ext cx="838200" cy="76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467100" y="6364231"/>
            <a:ext cx="5814043" cy="461665"/>
          </a:xfrm>
          <a:prstGeom prst="rect">
            <a:avLst/>
          </a:prstGeom>
          <a:noFill/>
        </p:spPr>
        <p:txBody>
          <a:bodyPr wrap="square" rtlCol="0">
            <a:spAutoFit/>
          </a:bodyPr>
          <a:lstStyle/>
          <a:p>
            <a:r>
              <a:rPr lang="en-US" sz="2400" b="1" dirty="0" smtClean="0">
                <a:solidFill>
                  <a:schemeClr val="accent2">
                    <a:lumMod val="75000"/>
                  </a:schemeClr>
                </a:solidFill>
              </a:rPr>
              <a:t>Thanks to funding provided by PNW</a:t>
            </a:r>
            <a:endParaRPr lang="en-US" sz="2400" b="1" dirty="0">
              <a:solidFill>
                <a:schemeClr val="accent2">
                  <a:lumMod val="75000"/>
                </a:schemeClr>
              </a:solidFill>
            </a:endParaRPr>
          </a:p>
        </p:txBody>
      </p:sp>
    </p:spTree>
    <p:extLst>
      <p:ext uri="{BB962C8B-B14F-4D97-AF65-F5344CB8AC3E}">
        <p14:creationId xmlns:p14="http://schemas.microsoft.com/office/powerpoint/2010/main" val="8955742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0" y="2743200"/>
            <a:ext cx="4613148" cy="331622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152400"/>
            <a:ext cx="4272678" cy="6629400"/>
          </a:xfrm>
          <a:prstGeom prst="rect">
            <a:avLst/>
          </a:prstGeom>
        </p:spPr>
      </p:pic>
      <p:sp>
        <p:nvSpPr>
          <p:cNvPr id="2" name="Title 1"/>
          <p:cNvSpPr>
            <a:spLocks noGrp="1"/>
          </p:cNvSpPr>
          <p:nvPr>
            <p:ph type="title"/>
          </p:nvPr>
        </p:nvSpPr>
        <p:spPr>
          <a:xfrm>
            <a:off x="4419600" y="228600"/>
            <a:ext cx="4343400" cy="2697162"/>
          </a:xfrm>
          <a:noFill/>
        </p:spPr>
        <p:txBody>
          <a:bodyPr>
            <a:normAutofit/>
          </a:bodyPr>
          <a:lstStyle/>
          <a:p>
            <a:r>
              <a:rPr lang="en-US" sz="2000" dirty="0" smtClean="0">
                <a:solidFill>
                  <a:schemeClr val="accent5">
                    <a:lumMod val="50000"/>
                  </a:schemeClr>
                </a:solidFill>
              </a:rPr>
              <a:t>Chapter 1</a:t>
            </a:r>
            <a:r>
              <a:rPr lang="en-US" dirty="0" smtClean="0">
                <a:solidFill>
                  <a:schemeClr val="accent5">
                    <a:lumMod val="50000"/>
                  </a:schemeClr>
                </a:solidFill>
              </a:rPr>
              <a:t/>
            </a:r>
            <a:br>
              <a:rPr lang="en-US" dirty="0" smtClean="0">
                <a:solidFill>
                  <a:schemeClr val="accent5">
                    <a:lumMod val="50000"/>
                  </a:schemeClr>
                </a:solidFill>
              </a:rPr>
            </a:br>
            <a:r>
              <a:rPr lang="en-US" sz="3200" dirty="0" smtClean="0">
                <a:solidFill>
                  <a:schemeClr val="accent5">
                    <a:lumMod val="50000"/>
                  </a:schemeClr>
                </a:solidFill>
              </a:rPr>
              <a:t>The Human-Forest Ecosystem</a:t>
            </a:r>
            <a:br>
              <a:rPr lang="en-US" sz="3200" dirty="0" smtClean="0">
                <a:solidFill>
                  <a:schemeClr val="accent5">
                    <a:lumMod val="50000"/>
                  </a:schemeClr>
                </a:solidFill>
              </a:rPr>
            </a:br>
            <a:r>
              <a:rPr lang="en-US" sz="2000" i="1" dirty="0" smtClean="0">
                <a:solidFill>
                  <a:schemeClr val="accent5">
                    <a:lumMod val="50000"/>
                  </a:schemeClr>
                </a:solidFill>
              </a:rPr>
              <a:t>D.H. Olson, B. Van Horne, B. Bormann, P.D. Anderson, </a:t>
            </a:r>
            <a:br>
              <a:rPr lang="en-US" sz="2000" i="1" dirty="0" smtClean="0">
                <a:solidFill>
                  <a:schemeClr val="accent5">
                    <a:lumMod val="50000"/>
                  </a:schemeClr>
                </a:solidFill>
              </a:rPr>
            </a:br>
            <a:r>
              <a:rPr lang="en-US" sz="2000" i="1" dirty="0" smtClean="0">
                <a:solidFill>
                  <a:schemeClr val="accent5">
                    <a:lumMod val="50000"/>
                  </a:schemeClr>
                </a:solidFill>
              </a:rPr>
              <a:t>R.W. Haynes</a:t>
            </a:r>
            <a:endParaRPr lang="en-US" sz="2000" i="1" dirty="0">
              <a:solidFill>
                <a:schemeClr val="accent5">
                  <a:lumMod val="50000"/>
                </a:schemeClr>
              </a:solidFill>
            </a:endParaRPr>
          </a:p>
        </p:txBody>
      </p:sp>
      <p:sp>
        <p:nvSpPr>
          <p:cNvPr id="3" name="TextBox 2"/>
          <p:cNvSpPr txBox="1"/>
          <p:nvPr/>
        </p:nvSpPr>
        <p:spPr>
          <a:xfrm>
            <a:off x="5181600" y="5638800"/>
            <a:ext cx="3457428" cy="338554"/>
          </a:xfrm>
          <a:prstGeom prst="rect">
            <a:avLst/>
          </a:prstGeom>
          <a:noFill/>
        </p:spPr>
        <p:txBody>
          <a:bodyPr wrap="square" rtlCol="0">
            <a:spAutoFit/>
          </a:bodyPr>
          <a:lstStyle/>
          <a:p>
            <a:pPr algn="ctr"/>
            <a:r>
              <a:rPr lang="en-US" sz="1600" b="1" dirty="0" smtClean="0"/>
              <a:t>PNW forests sequester CARBON!</a:t>
            </a:r>
            <a:endParaRPr lang="en-US" sz="1600" b="1" dirty="0"/>
          </a:p>
        </p:txBody>
      </p:sp>
      <p:sp>
        <p:nvSpPr>
          <p:cNvPr id="7" name="Pentagon 6"/>
          <p:cNvSpPr/>
          <p:nvPr/>
        </p:nvSpPr>
        <p:spPr>
          <a:xfrm flipH="1">
            <a:off x="7239000" y="6248400"/>
            <a:ext cx="1905000" cy="381000"/>
          </a:xfrm>
          <a:prstGeom prst="homePlate">
            <a:avLst/>
          </a:prstGeom>
          <a:solidFill>
            <a:schemeClr val="accent2">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Background</a:t>
            </a:r>
            <a:endParaRPr lang="en-US" dirty="0"/>
          </a:p>
        </p:txBody>
      </p:sp>
    </p:spTree>
    <p:extLst>
      <p:ext uri="{BB962C8B-B14F-4D97-AF65-F5344CB8AC3E}">
        <p14:creationId xmlns:p14="http://schemas.microsoft.com/office/powerpoint/2010/main" val="41844746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6324600"/>
            <a:ext cx="88392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524000"/>
            <a:ext cx="8830485" cy="4800600"/>
          </a:xfrm>
          <a:prstGeom prst="rect">
            <a:avLst/>
          </a:prstGeom>
        </p:spPr>
      </p:pic>
      <p:sp>
        <p:nvSpPr>
          <p:cNvPr id="2" name="Title 1"/>
          <p:cNvSpPr>
            <a:spLocks noGrp="1"/>
          </p:cNvSpPr>
          <p:nvPr>
            <p:ph type="title"/>
          </p:nvPr>
        </p:nvSpPr>
        <p:spPr>
          <a:xfrm>
            <a:off x="228600" y="152400"/>
            <a:ext cx="8763000" cy="1284514"/>
          </a:xfrm>
          <a:noFill/>
        </p:spPr>
        <p:txBody>
          <a:bodyPr>
            <a:normAutofit fontScale="90000"/>
          </a:bodyPr>
          <a:lstStyle/>
          <a:p>
            <a:r>
              <a:rPr lang="en-US" sz="2200" dirty="0" smtClean="0">
                <a:solidFill>
                  <a:schemeClr val="accent5">
                    <a:lumMod val="50000"/>
                  </a:schemeClr>
                </a:solidFill>
              </a:rPr>
              <a:t>Chapter 2</a:t>
            </a:r>
            <a:r>
              <a:rPr lang="en-US" dirty="0" smtClean="0">
                <a:solidFill>
                  <a:schemeClr val="accent5">
                    <a:lumMod val="50000"/>
                  </a:schemeClr>
                </a:solidFill>
              </a:rPr>
              <a:t/>
            </a:r>
            <a:br>
              <a:rPr lang="en-US" dirty="0" smtClean="0">
                <a:solidFill>
                  <a:schemeClr val="accent5">
                    <a:lumMod val="50000"/>
                  </a:schemeClr>
                </a:solidFill>
              </a:rPr>
            </a:br>
            <a:r>
              <a:rPr lang="en-US" dirty="0" smtClean="0">
                <a:solidFill>
                  <a:schemeClr val="accent5">
                    <a:lumMod val="50000"/>
                  </a:schemeClr>
                </a:solidFill>
              </a:rPr>
              <a:t>Vegetation Ecology and Dynamics</a:t>
            </a:r>
            <a:br>
              <a:rPr lang="en-US" dirty="0" smtClean="0">
                <a:solidFill>
                  <a:schemeClr val="accent5">
                    <a:lumMod val="50000"/>
                  </a:schemeClr>
                </a:solidFill>
              </a:rPr>
            </a:br>
            <a:r>
              <a:rPr lang="en-US" sz="2400" i="1" dirty="0" smtClean="0">
                <a:solidFill>
                  <a:schemeClr val="accent5">
                    <a:lumMod val="50000"/>
                  </a:schemeClr>
                </a:solidFill>
              </a:rPr>
              <a:t>J.F. Franklin, T.A. Spies, F.J. Swanson</a:t>
            </a:r>
            <a:endParaRPr lang="en-US" sz="2400" i="1" dirty="0">
              <a:solidFill>
                <a:schemeClr val="accent5">
                  <a:lumMod val="50000"/>
                </a:schemeClr>
              </a:solidFill>
            </a:endParaRPr>
          </a:p>
        </p:txBody>
      </p:sp>
      <p:sp>
        <p:nvSpPr>
          <p:cNvPr id="5" name="TextBox 4"/>
          <p:cNvSpPr txBox="1"/>
          <p:nvPr/>
        </p:nvSpPr>
        <p:spPr>
          <a:xfrm>
            <a:off x="457200" y="6183868"/>
            <a:ext cx="2362200" cy="338554"/>
          </a:xfrm>
          <a:prstGeom prst="rect">
            <a:avLst/>
          </a:prstGeom>
          <a:noFill/>
        </p:spPr>
        <p:txBody>
          <a:bodyPr wrap="square" rtlCol="0">
            <a:spAutoFit/>
          </a:bodyPr>
          <a:lstStyle/>
          <a:p>
            <a:r>
              <a:rPr lang="en-US" sz="1600" dirty="0" smtClean="0"/>
              <a:t>Pre-forest (early-seral)</a:t>
            </a:r>
            <a:endParaRPr lang="en-US" sz="1600" dirty="0"/>
          </a:p>
        </p:txBody>
      </p:sp>
      <p:sp>
        <p:nvSpPr>
          <p:cNvPr id="6" name="Pentagon 5"/>
          <p:cNvSpPr/>
          <p:nvPr/>
        </p:nvSpPr>
        <p:spPr>
          <a:xfrm flipH="1">
            <a:off x="7239000" y="6172200"/>
            <a:ext cx="1905000" cy="381000"/>
          </a:xfrm>
          <a:prstGeom prst="homePlate">
            <a:avLst/>
          </a:prstGeom>
          <a:solidFill>
            <a:schemeClr val="accent2">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Background</a:t>
            </a:r>
            <a:endParaRPr lang="en-US" dirty="0"/>
          </a:p>
        </p:txBody>
      </p:sp>
    </p:spTree>
    <p:extLst>
      <p:ext uri="{BB962C8B-B14F-4D97-AF65-F5344CB8AC3E}">
        <p14:creationId xmlns:p14="http://schemas.microsoft.com/office/powerpoint/2010/main" val="21154566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7924800" cy="1295400"/>
          </a:xfrm>
          <a:noFill/>
        </p:spPr>
        <p:txBody>
          <a:bodyPr>
            <a:normAutofit fontScale="90000"/>
          </a:bodyPr>
          <a:lstStyle/>
          <a:p>
            <a:r>
              <a:rPr lang="en-US" sz="2200" dirty="0" smtClean="0">
                <a:solidFill>
                  <a:schemeClr val="accent5">
                    <a:lumMod val="50000"/>
                  </a:schemeClr>
                </a:solidFill>
              </a:rPr>
              <a:t>Chapter 3</a:t>
            </a:r>
            <a:r>
              <a:rPr lang="en-US" dirty="0" smtClean="0">
                <a:solidFill>
                  <a:schemeClr val="accent5">
                    <a:lumMod val="50000"/>
                  </a:schemeClr>
                </a:solidFill>
              </a:rPr>
              <a:t/>
            </a:r>
            <a:br>
              <a:rPr lang="en-US" dirty="0" smtClean="0">
                <a:solidFill>
                  <a:schemeClr val="accent5">
                    <a:lumMod val="50000"/>
                  </a:schemeClr>
                </a:solidFill>
              </a:rPr>
            </a:br>
            <a:r>
              <a:rPr lang="en-US" dirty="0" smtClean="0">
                <a:solidFill>
                  <a:schemeClr val="accent5">
                    <a:lumMod val="50000"/>
                  </a:schemeClr>
                </a:solidFill>
              </a:rPr>
              <a:t>People and Forest Plants</a:t>
            </a:r>
            <a:br>
              <a:rPr lang="en-US" dirty="0" smtClean="0">
                <a:solidFill>
                  <a:schemeClr val="accent5">
                    <a:lumMod val="50000"/>
                  </a:schemeClr>
                </a:solidFill>
              </a:rPr>
            </a:br>
            <a:r>
              <a:rPr lang="en-US" sz="2400" i="1" dirty="0" smtClean="0">
                <a:solidFill>
                  <a:schemeClr val="accent5">
                    <a:lumMod val="50000"/>
                  </a:schemeClr>
                </a:solidFill>
              </a:rPr>
              <a:t>S. Stevens Hummel, J.E. Smith</a:t>
            </a:r>
            <a:endParaRPr lang="en-US" sz="2400" i="1" dirty="0">
              <a:solidFill>
                <a:schemeClr val="accent5">
                  <a:lumMod val="50000"/>
                </a:schemeClr>
              </a:solidFill>
            </a:endParaRPr>
          </a:p>
        </p:txBody>
      </p:sp>
      <p:pic>
        <p:nvPicPr>
          <p:cNvPr id="4" name="Picture 3"/>
          <p:cNvPicPr>
            <a:picLocks noChangeAspect="1"/>
          </p:cNvPicPr>
          <p:nvPr/>
        </p:nvPicPr>
        <p:blipFill>
          <a:blip r:embed="rId3"/>
          <a:stretch>
            <a:fillRect/>
          </a:stretch>
        </p:blipFill>
        <p:spPr>
          <a:xfrm>
            <a:off x="228600" y="1447800"/>
            <a:ext cx="8636955" cy="5105400"/>
          </a:xfrm>
          <a:prstGeom prst="rect">
            <a:avLst/>
          </a:prstGeom>
        </p:spPr>
      </p:pic>
      <p:sp>
        <p:nvSpPr>
          <p:cNvPr id="6" name="Pentagon 5"/>
          <p:cNvSpPr/>
          <p:nvPr/>
        </p:nvSpPr>
        <p:spPr>
          <a:xfrm flipH="1">
            <a:off x="7255497" y="914400"/>
            <a:ext cx="1905000" cy="381000"/>
          </a:xfrm>
          <a:prstGeom prst="homePlate">
            <a:avLst/>
          </a:prstGeom>
          <a:solidFill>
            <a:schemeClr val="accent2">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Background</a:t>
            </a:r>
            <a:endParaRPr lang="en-US" dirty="0"/>
          </a:p>
        </p:txBody>
      </p:sp>
      <p:sp>
        <p:nvSpPr>
          <p:cNvPr id="3" name="TextBox 2"/>
          <p:cNvSpPr txBox="1"/>
          <p:nvPr/>
        </p:nvSpPr>
        <p:spPr>
          <a:xfrm>
            <a:off x="152400" y="6488668"/>
            <a:ext cx="8534400" cy="369332"/>
          </a:xfrm>
          <a:prstGeom prst="rect">
            <a:avLst/>
          </a:prstGeom>
          <a:noFill/>
        </p:spPr>
        <p:txBody>
          <a:bodyPr wrap="square" rtlCol="0">
            <a:spAutoFit/>
          </a:bodyPr>
          <a:lstStyle/>
          <a:p>
            <a:r>
              <a:rPr lang="en-US" dirty="0" smtClean="0"/>
              <a:t>Traditional Resource and Environmental Management (TREM) practices</a:t>
            </a:r>
            <a:endParaRPr lang="en-US" dirty="0"/>
          </a:p>
        </p:txBody>
      </p:sp>
    </p:spTree>
    <p:extLst>
      <p:ext uri="{BB962C8B-B14F-4D97-AF65-F5344CB8AC3E}">
        <p14:creationId xmlns:p14="http://schemas.microsoft.com/office/powerpoint/2010/main" val="7784551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4572000" cy="4071354"/>
          </a:xfrm>
          <a:noFill/>
        </p:spPr>
        <p:txBody>
          <a:bodyPr>
            <a:normAutofit fontScale="90000"/>
          </a:bodyPr>
          <a:lstStyle/>
          <a:p>
            <a:r>
              <a:rPr lang="en-US" sz="2200" dirty="0" smtClean="0">
                <a:solidFill>
                  <a:schemeClr val="accent5">
                    <a:lumMod val="50000"/>
                  </a:schemeClr>
                </a:solidFill>
              </a:rPr>
              <a:t>Chapter 4</a:t>
            </a:r>
            <a:r>
              <a:rPr lang="en-US" dirty="0" smtClean="0">
                <a:solidFill>
                  <a:schemeClr val="accent5">
                    <a:lumMod val="50000"/>
                  </a:schemeClr>
                </a:solidFill>
              </a:rPr>
              <a:t/>
            </a:r>
            <a:br>
              <a:rPr lang="en-US" dirty="0" smtClean="0">
                <a:solidFill>
                  <a:schemeClr val="accent5">
                    <a:lumMod val="50000"/>
                  </a:schemeClr>
                </a:solidFill>
              </a:rPr>
            </a:br>
            <a:r>
              <a:rPr lang="en-US" dirty="0" smtClean="0">
                <a:solidFill>
                  <a:schemeClr val="accent5">
                    <a:lumMod val="50000"/>
                  </a:schemeClr>
                </a:solidFill>
              </a:rPr>
              <a:t>Wood-Products Markets, Communities and Regional Economies </a:t>
            </a:r>
            <a:br>
              <a:rPr lang="en-US" dirty="0" smtClean="0">
                <a:solidFill>
                  <a:schemeClr val="accent5">
                    <a:lumMod val="50000"/>
                  </a:schemeClr>
                </a:solidFill>
              </a:rPr>
            </a:br>
            <a:r>
              <a:rPr lang="en-US" sz="2400" i="1" dirty="0" smtClean="0">
                <a:solidFill>
                  <a:schemeClr val="accent5">
                    <a:lumMod val="50000"/>
                  </a:schemeClr>
                </a:solidFill>
              </a:rPr>
              <a:t>R.W. Haynes, C.A. Montgomery, </a:t>
            </a:r>
            <a:br>
              <a:rPr lang="en-US" sz="2400" i="1" dirty="0" smtClean="0">
                <a:solidFill>
                  <a:schemeClr val="accent5">
                    <a:lumMod val="50000"/>
                  </a:schemeClr>
                </a:solidFill>
              </a:rPr>
            </a:br>
            <a:r>
              <a:rPr lang="en-US" sz="2400" i="1" dirty="0" smtClean="0">
                <a:solidFill>
                  <a:schemeClr val="accent5">
                    <a:lumMod val="50000"/>
                  </a:schemeClr>
                </a:solidFill>
              </a:rPr>
              <a:t>S.J. Alexander</a:t>
            </a:r>
            <a:endParaRPr lang="en-US" sz="2400" i="1" dirty="0">
              <a:solidFill>
                <a:schemeClr val="accent5">
                  <a:lumMod val="50000"/>
                </a:schemeClr>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2111" y="457200"/>
            <a:ext cx="3889489" cy="56388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3733800"/>
            <a:ext cx="4834240" cy="3022092"/>
          </a:xfrm>
          <a:prstGeom prst="rect">
            <a:avLst/>
          </a:prstGeom>
        </p:spPr>
      </p:pic>
      <p:sp>
        <p:nvSpPr>
          <p:cNvPr id="8" name="Pentagon 7"/>
          <p:cNvSpPr/>
          <p:nvPr/>
        </p:nvSpPr>
        <p:spPr>
          <a:xfrm flipH="1">
            <a:off x="7239000" y="6324600"/>
            <a:ext cx="1905000" cy="381000"/>
          </a:xfrm>
          <a:prstGeom prst="homePlate">
            <a:avLst/>
          </a:prstGeom>
          <a:solidFill>
            <a:schemeClr val="accent2">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Background</a:t>
            </a:r>
            <a:endParaRPr lang="en-US" dirty="0"/>
          </a:p>
        </p:txBody>
      </p:sp>
    </p:spTree>
    <p:extLst>
      <p:ext uri="{BB962C8B-B14F-4D97-AF65-F5344CB8AC3E}">
        <p14:creationId xmlns:p14="http://schemas.microsoft.com/office/powerpoint/2010/main" val="24393276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7924800" cy="1371600"/>
          </a:xfrm>
          <a:noFill/>
        </p:spPr>
        <p:txBody>
          <a:bodyPr>
            <a:normAutofit/>
          </a:bodyPr>
          <a:lstStyle/>
          <a:p>
            <a:r>
              <a:rPr lang="en-US" sz="2000" dirty="0" smtClean="0">
                <a:solidFill>
                  <a:schemeClr val="accent5">
                    <a:lumMod val="50000"/>
                  </a:schemeClr>
                </a:solidFill>
              </a:rPr>
              <a:t>Chapter 5</a:t>
            </a:r>
            <a:r>
              <a:rPr lang="en-US" dirty="0" smtClean="0">
                <a:solidFill>
                  <a:schemeClr val="accent5">
                    <a:lumMod val="50000"/>
                  </a:schemeClr>
                </a:solidFill>
              </a:rPr>
              <a:t/>
            </a:r>
            <a:br>
              <a:rPr lang="en-US" dirty="0" smtClean="0">
                <a:solidFill>
                  <a:schemeClr val="accent5">
                    <a:lumMod val="50000"/>
                  </a:schemeClr>
                </a:solidFill>
              </a:rPr>
            </a:br>
            <a:r>
              <a:rPr lang="en-US" sz="3200" dirty="0" smtClean="0">
                <a:solidFill>
                  <a:schemeClr val="accent5">
                    <a:lumMod val="50000"/>
                  </a:schemeClr>
                </a:solidFill>
              </a:rPr>
              <a:t>An Ecosystem Service Framework</a:t>
            </a:r>
            <a:r>
              <a:rPr lang="en-US" dirty="0" smtClean="0">
                <a:solidFill>
                  <a:schemeClr val="accent5">
                    <a:lumMod val="50000"/>
                  </a:schemeClr>
                </a:solidFill>
              </a:rPr>
              <a:t/>
            </a:r>
            <a:br>
              <a:rPr lang="en-US" dirty="0" smtClean="0">
                <a:solidFill>
                  <a:schemeClr val="accent5">
                    <a:lumMod val="50000"/>
                  </a:schemeClr>
                </a:solidFill>
              </a:rPr>
            </a:br>
            <a:r>
              <a:rPr lang="en-US" sz="2200" i="1" dirty="0" smtClean="0">
                <a:solidFill>
                  <a:schemeClr val="accent5">
                    <a:lumMod val="50000"/>
                  </a:schemeClr>
                </a:solidFill>
              </a:rPr>
              <a:t>D.J. Blahna, S.T. Asah, R.L. Deal</a:t>
            </a:r>
            <a:endParaRPr lang="en-US" sz="2200" i="1" dirty="0">
              <a:solidFill>
                <a:schemeClr val="accent5">
                  <a:lumMod val="50000"/>
                </a:schemeClr>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1905000"/>
            <a:ext cx="7707763" cy="2971800"/>
          </a:xfrm>
          <a:prstGeom prst="rect">
            <a:avLst/>
          </a:prstGeom>
        </p:spPr>
      </p:pic>
      <p:sp>
        <p:nvSpPr>
          <p:cNvPr id="6" name="Pentagon 5"/>
          <p:cNvSpPr/>
          <p:nvPr/>
        </p:nvSpPr>
        <p:spPr>
          <a:xfrm flipH="1">
            <a:off x="7239000" y="6324600"/>
            <a:ext cx="1905000" cy="381000"/>
          </a:xfrm>
          <a:prstGeom prst="homePlate">
            <a:avLst/>
          </a:prstGeom>
          <a:solidFill>
            <a:schemeClr val="accent2">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Background</a:t>
            </a:r>
            <a:endParaRPr lang="en-US" dirty="0"/>
          </a:p>
        </p:txBody>
      </p:sp>
      <p:sp>
        <p:nvSpPr>
          <p:cNvPr id="3" name="TextBox 2"/>
          <p:cNvSpPr txBox="1"/>
          <p:nvPr/>
        </p:nvSpPr>
        <p:spPr>
          <a:xfrm>
            <a:off x="304800" y="5257800"/>
            <a:ext cx="3124200" cy="523220"/>
          </a:xfrm>
          <a:prstGeom prst="rect">
            <a:avLst/>
          </a:prstGeom>
          <a:noFill/>
        </p:spPr>
        <p:txBody>
          <a:bodyPr wrap="square" rtlCol="0">
            <a:spAutoFit/>
          </a:bodyPr>
          <a:lstStyle/>
          <a:p>
            <a:pPr algn="ctr"/>
            <a:r>
              <a:rPr lang="en-US" sz="2800" b="1" dirty="0" smtClean="0">
                <a:solidFill>
                  <a:schemeClr val="bg2">
                    <a:lumMod val="90000"/>
                  </a:schemeClr>
                </a:solidFill>
                <a:effectLst>
                  <a:outerShdw blurRad="38100" dist="38100" dir="2700000" algn="tl">
                    <a:srgbClr val="000000">
                      <a:alpha val="43137"/>
                    </a:srgbClr>
                  </a:outerShdw>
                </a:effectLst>
              </a:rPr>
              <a:t>wood products</a:t>
            </a:r>
            <a:endParaRPr lang="en-US" sz="2800" b="1" dirty="0">
              <a:solidFill>
                <a:schemeClr val="bg2">
                  <a:lumMod val="90000"/>
                </a:schemeClr>
              </a:solidFill>
              <a:effectLst>
                <a:outerShdw blurRad="38100" dist="38100" dir="2700000" algn="tl">
                  <a:srgbClr val="000000">
                    <a:alpha val="43137"/>
                  </a:srgbClr>
                </a:outerShdw>
              </a:effectLst>
            </a:endParaRPr>
          </a:p>
        </p:txBody>
      </p:sp>
      <p:sp>
        <p:nvSpPr>
          <p:cNvPr id="7" name="TextBox 6"/>
          <p:cNvSpPr txBox="1"/>
          <p:nvPr/>
        </p:nvSpPr>
        <p:spPr>
          <a:xfrm>
            <a:off x="2362200" y="5791200"/>
            <a:ext cx="1524000" cy="523220"/>
          </a:xfrm>
          <a:prstGeom prst="rect">
            <a:avLst/>
          </a:prstGeom>
          <a:noFill/>
        </p:spPr>
        <p:txBody>
          <a:bodyPr wrap="square" rtlCol="0">
            <a:spAutoFit/>
          </a:bodyPr>
          <a:lstStyle/>
          <a:p>
            <a:pPr algn="ctr"/>
            <a:r>
              <a:rPr lang="en-US" sz="2800" b="1" dirty="0" smtClean="0">
                <a:solidFill>
                  <a:schemeClr val="bg2">
                    <a:lumMod val="90000"/>
                  </a:schemeClr>
                </a:solidFill>
                <a:effectLst>
                  <a:outerShdw blurRad="38100" dist="38100" dir="2700000" algn="tl">
                    <a:srgbClr val="000000">
                      <a:alpha val="43137"/>
                    </a:srgbClr>
                  </a:outerShdw>
                </a:effectLst>
              </a:rPr>
              <a:t>water</a:t>
            </a:r>
            <a:endParaRPr lang="en-US" sz="2800" b="1" dirty="0">
              <a:solidFill>
                <a:schemeClr val="bg2">
                  <a:lumMod val="90000"/>
                </a:schemeClr>
              </a:solidFill>
              <a:effectLst>
                <a:outerShdw blurRad="38100" dist="38100" dir="2700000" algn="tl">
                  <a:srgbClr val="000000">
                    <a:alpha val="43137"/>
                  </a:srgbClr>
                </a:outerShdw>
              </a:effectLst>
            </a:endParaRPr>
          </a:p>
        </p:txBody>
      </p:sp>
      <p:sp>
        <p:nvSpPr>
          <p:cNvPr id="8" name="TextBox 7"/>
          <p:cNvSpPr txBox="1"/>
          <p:nvPr/>
        </p:nvSpPr>
        <p:spPr>
          <a:xfrm>
            <a:off x="3505200" y="5105400"/>
            <a:ext cx="1295400" cy="523220"/>
          </a:xfrm>
          <a:prstGeom prst="rect">
            <a:avLst/>
          </a:prstGeom>
          <a:noFill/>
        </p:spPr>
        <p:txBody>
          <a:bodyPr wrap="square" rtlCol="0">
            <a:spAutoFit/>
          </a:bodyPr>
          <a:lstStyle/>
          <a:p>
            <a:pPr algn="ctr"/>
            <a:r>
              <a:rPr lang="en-US" sz="2800" b="1" dirty="0" smtClean="0">
                <a:solidFill>
                  <a:schemeClr val="bg2">
                    <a:lumMod val="90000"/>
                  </a:schemeClr>
                </a:solidFill>
                <a:effectLst>
                  <a:outerShdw blurRad="38100" dist="38100" dir="2700000" algn="tl">
                    <a:srgbClr val="000000">
                      <a:alpha val="43137"/>
                    </a:srgbClr>
                  </a:outerShdw>
                </a:effectLst>
              </a:rPr>
              <a:t>fish</a:t>
            </a:r>
            <a:endParaRPr lang="en-US" sz="2800" b="1" dirty="0">
              <a:solidFill>
                <a:schemeClr val="bg2">
                  <a:lumMod val="90000"/>
                </a:schemeClr>
              </a:solidFill>
              <a:effectLst>
                <a:outerShdw blurRad="38100" dist="38100" dir="2700000" algn="tl">
                  <a:srgbClr val="000000">
                    <a:alpha val="43137"/>
                  </a:srgbClr>
                </a:outerShdw>
              </a:effectLst>
            </a:endParaRPr>
          </a:p>
        </p:txBody>
      </p:sp>
      <p:sp>
        <p:nvSpPr>
          <p:cNvPr id="9" name="TextBox 8"/>
          <p:cNvSpPr txBox="1"/>
          <p:nvPr/>
        </p:nvSpPr>
        <p:spPr>
          <a:xfrm>
            <a:off x="4572000" y="5638800"/>
            <a:ext cx="3124200" cy="523220"/>
          </a:xfrm>
          <a:prstGeom prst="rect">
            <a:avLst/>
          </a:prstGeom>
          <a:noFill/>
        </p:spPr>
        <p:txBody>
          <a:bodyPr wrap="square" rtlCol="0">
            <a:spAutoFit/>
          </a:bodyPr>
          <a:lstStyle/>
          <a:p>
            <a:pPr algn="ctr"/>
            <a:r>
              <a:rPr lang="en-US" sz="2800" b="1" dirty="0" smtClean="0">
                <a:solidFill>
                  <a:schemeClr val="bg2">
                    <a:lumMod val="90000"/>
                  </a:schemeClr>
                </a:solidFill>
                <a:effectLst>
                  <a:outerShdw blurRad="38100" dist="38100" dir="2700000" algn="tl">
                    <a:srgbClr val="000000">
                      <a:alpha val="43137"/>
                    </a:srgbClr>
                  </a:outerShdw>
                </a:effectLst>
              </a:rPr>
              <a:t>recreation</a:t>
            </a:r>
            <a:endParaRPr lang="en-US" sz="2800" b="1" dirty="0">
              <a:solidFill>
                <a:schemeClr val="bg2">
                  <a:lumMod val="90000"/>
                </a:schemeClr>
              </a:solidFill>
              <a:effectLst>
                <a:outerShdw blurRad="38100" dist="38100" dir="2700000" algn="tl">
                  <a:srgbClr val="000000">
                    <a:alpha val="43137"/>
                  </a:srgbClr>
                </a:outerShdw>
              </a:effectLst>
            </a:endParaRPr>
          </a:p>
        </p:txBody>
      </p:sp>
      <p:sp>
        <p:nvSpPr>
          <p:cNvPr id="10" name="TextBox 9"/>
          <p:cNvSpPr txBox="1"/>
          <p:nvPr/>
        </p:nvSpPr>
        <p:spPr>
          <a:xfrm>
            <a:off x="5486400" y="5105400"/>
            <a:ext cx="3124200" cy="523220"/>
          </a:xfrm>
          <a:prstGeom prst="rect">
            <a:avLst/>
          </a:prstGeom>
          <a:noFill/>
        </p:spPr>
        <p:txBody>
          <a:bodyPr wrap="square" rtlCol="0">
            <a:spAutoFit/>
          </a:bodyPr>
          <a:lstStyle/>
          <a:p>
            <a:pPr algn="ctr"/>
            <a:r>
              <a:rPr lang="en-US" sz="2800" b="1" dirty="0" smtClean="0">
                <a:solidFill>
                  <a:schemeClr val="bg2">
                    <a:lumMod val="90000"/>
                  </a:schemeClr>
                </a:solidFill>
                <a:effectLst>
                  <a:outerShdw blurRad="38100" dist="38100" dir="2700000" algn="tl">
                    <a:srgbClr val="000000">
                      <a:alpha val="43137"/>
                    </a:srgbClr>
                  </a:outerShdw>
                </a:effectLst>
              </a:rPr>
              <a:t>biodiversity</a:t>
            </a:r>
            <a:endParaRPr lang="en-US" sz="2800" b="1" dirty="0">
              <a:solidFill>
                <a:schemeClr val="bg2">
                  <a:lumMod val="90000"/>
                </a:schemeClr>
              </a:solidFill>
              <a:effectLst>
                <a:outerShdw blurRad="38100" dist="38100" dir="2700000" algn="tl">
                  <a:srgbClr val="000000">
                    <a:alpha val="43137"/>
                  </a:srgbClr>
                </a:outerShdw>
              </a:effectLst>
            </a:endParaRPr>
          </a:p>
        </p:txBody>
      </p:sp>
      <p:sp>
        <p:nvSpPr>
          <p:cNvPr id="11" name="TextBox 10"/>
          <p:cNvSpPr txBox="1"/>
          <p:nvPr/>
        </p:nvSpPr>
        <p:spPr>
          <a:xfrm>
            <a:off x="2895600" y="6248400"/>
            <a:ext cx="3124200" cy="523220"/>
          </a:xfrm>
          <a:prstGeom prst="rect">
            <a:avLst/>
          </a:prstGeom>
          <a:noFill/>
        </p:spPr>
        <p:txBody>
          <a:bodyPr wrap="square" rtlCol="0">
            <a:spAutoFit/>
          </a:bodyPr>
          <a:lstStyle/>
          <a:p>
            <a:pPr algn="ctr"/>
            <a:r>
              <a:rPr lang="en-US" sz="2800" b="1" dirty="0" smtClean="0">
                <a:solidFill>
                  <a:schemeClr val="bg2">
                    <a:lumMod val="90000"/>
                  </a:schemeClr>
                </a:solidFill>
                <a:effectLst>
                  <a:outerShdw blurRad="38100" dist="38100" dir="2700000" algn="tl">
                    <a:srgbClr val="000000">
                      <a:alpha val="43137"/>
                    </a:srgbClr>
                  </a:outerShdw>
                </a:effectLst>
              </a:rPr>
              <a:t>intangibles</a:t>
            </a:r>
            <a:endParaRPr lang="en-US" sz="2800" b="1" dirty="0">
              <a:solidFill>
                <a:schemeClr val="bg2">
                  <a:lumMod val="9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39186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729" y="76200"/>
            <a:ext cx="6726271" cy="2209800"/>
          </a:xfrm>
          <a:noFill/>
        </p:spPr>
        <p:txBody>
          <a:bodyPr>
            <a:normAutofit fontScale="90000"/>
          </a:bodyPr>
          <a:lstStyle/>
          <a:p>
            <a:r>
              <a:rPr lang="en-US" sz="2200" dirty="0" smtClean="0">
                <a:solidFill>
                  <a:schemeClr val="accent5">
                    <a:lumMod val="50000"/>
                  </a:schemeClr>
                </a:solidFill>
              </a:rPr>
              <a:t>Chapter 6</a:t>
            </a:r>
            <a:r>
              <a:rPr lang="en-US" dirty="0" smtClean="0">
                <a:solidFill>
                  <a:schemeClr val="accent5">
                    <a:lumMod val="50000"/>
                  </a:schemeClr>
                </a:solidFill>
              </a:rPr>
              <a:t/>
            </a:r>
            <a:br>
              <a:rPr lang="en-US" dirty="0" smtClean="0">
                <a:solidFill>
                  <a:schemeClr val="accent5">
                    <a:lumMod val="50000"/>
                  </a:schemeClr>
                </a:solidFill>
              </a:rPr>
            </a:br>
            <a:r>
              <a:rPr lang="en-US" dirty="0" smtClean="0">
                <a:solidFill>
                  <a:schemeClr val="accent5">
                    <a:lumMod val="50000"/>
                  </a:schemeClr>
                </a:solidFill>
              </a:rPr>
              <a:t>Ecosystem Services with Diverse Forest Landowners</a:t>
            </a:r>
            <a:br>
              <a:rPr lang="en-US" dirty="0" smtClean="0">
                <a:solidFill>
                  <a:schemeClr val="accent5">
                    <a:lumMod val="50000"/>
                  </a:schemeClr>
                </a:solidFill>
              </a:rPr>
            </a:br>
            <a:r>
              <a:rPr lang="en-US" sz="2400" i="1" dirty="0" smtClean="0">
                <a:solidFill>
                  <a:schemeClr val="accent5">
                    <a:lumMod val="50000"/>
                  </a:schemeClr>
                </a:solidFill>
              </a:rPr>
              <a:t>R.L. Deal, P.E. Hennon, D.V. D’Amore, R.J. Davis, J.E. Smith, E.C. Lowell</a:t>
            </a:r>
            <a:endParaRPr lang="en-US" sz="2400" i="1" dirty="0">
              <a:solidFill>
                <a:schemeClr val="accent5">
                  <a:lumMod val="50000"/>
                </a:schemeClr>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2133600"/>
            <a:ext cx="4343400" cy="4462230"/>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t="17543"/>
          <a:stretch/>
        </p:blipFill>
        <p:spPr>
          <a:xfrm>
            <a:off x="5181600" y="2209800"/>
            <a:ext cx="3334862" cy="1828800"/>
          </a:xfrm>
          <a:prstGeom prst="rect">
            <a:avLst/>
          </a:prstGeom>
          <a:ln>
            <a:solidFill>
              <a:schemeClr val="bg1">
                <a:lumMod val="50000"/>
              </a:schemeClr>
            </a:solidFill>
          </a:ln>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3501" y="4064000"/>
            <a:ext cx="3390900" cy="2260600"/>
          </a:xfrm>
          <a:prstGeom prst="rect">
            <a:avLst/>
          </a:prstGeom>
        </p:spPr>
      </p:pic>
      <p:sp>
        <p:nvSpPr>
          <p:cNvPr id="13" name="Pentagon 12"/>
          <p:cNvSpPr/>
          <p:nvPr/>
        </p:nvSpPr>
        <p:spPr>
          <a:xfrm flipH="1">
            <a:off x="7239000" y="990600"/>
            <a:ext cx="1905000" cy="381000"/>
          </a:xfrm>
          <a:prstGeom prst="homePlate">
            <a:avLst/>
          </a:prstGeom>
          <a:solidFill>
            <a:schemeClr val="accent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Dynamics</a:t>
            </a:r>
            <a:endParaRPr lang="en-US" dirty="0"/>
          </a:p>
        </p:txBody>
      </p:sp>
    </p:spTree>
    <p:extLst>
      <p:ext uri="{BB962C8B-B14F-4D97-AF65-F5344CB8AC3E}">
        <p14:creationId xmlns:p14="http://schemas.microsoft.com/office/powerpoint/2010/main" val="24539876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28419" cy="6857999"/>
          </a:xfrm>
          <a:prstGeom prst="rect">
            <a:avLst/>
          </a:prstGeom>
        </p:spPr>
      </p:pic>
      <p:sp>
        <p:nvSpPr>
          <p:cNvPr id="2" name="Title 1"/>
          <p:cNvSpPr>
            <a:spLocks noGrp="1"/>
          </p:cNvSpPr>
          <p:nvPr>
            <p:ph type="title"/>
          </p:nvPr>
        </p:nvSpPr>
        <p:spPr>
          <a:xfrm>
            <a:off x="228600" y="197711"/>
            <a:ext cx="7772400" cy="1707289"/>
          </a:xfrm>
          <a:noFill/>
        </p:spPr>
        <p:txBody>
          <a:bodyPr>
            <a:normAutofit fontScale="90000"/>
          </a:bodyPr>
          <a:lstStyle/>
          <a:p>
            <a:r>
              <a:rPr lang="en-US" sz="2200" dirty="0" smtClean="0">
                <a:solidFill>
                  <a:schemeClr val="bg1"/>
                </a:solidFill>
                <a:effectLst>
                  <a:outerShdw blurRad="38100" dist="38100" dir="2700000" algn="tl">
                    <a:srgbClr val="000000">
                      <a:alpha val="43137"/>
                    </a:srgbClr>
                  </a:outerShdw>
                </a:effectLst>
              </a:rPr>
              <a:t>Chapter 7</a:t>
            </a:r>
            <a:r>
              <a:rPr lang="en-US" dirty="0" smtClean="0">
                <a:solidFill>
                  <a:schemeClr val="bg1"/>
                </a:solidFill>
                <a:effectLst>
                  <a:outerShdw blurRad="38100" dist="38100" dir="2700000" algn="tl">
                    <a:srgbClr val="000000">
                      <a:alpha val="43137"/>
                    </a:srgbClr>
                  </a:outerShdw>
                </a:effectLst>
              </a:rPr>
              <a:t/>
            </a:r>
            <a:br>
              <a:rPr lang="en-US" dirty="0" smtClean="0">
                <a:solidFill>
                  <a:schemeClr val="bg1"/>
                </a:solidFill>
                <a:effectLst>
                  <a:outerShdw blurRad="38100" dist="38100" dir="2700000" algn="tl">
                    <a:srgbClr val="000000">
                      <a:alpha val="43137"/>
                    </a:srgbClr>
                  </a:outerShdw>
                </a:effectLst>
              </a:rPr>
            </a:br>
            <a:r>
              <a:rPr lang="en-US" dirty="0" smtClean="0">
                <a:solidFill>
                  <a:schemeClr val="bg1"/>
                </a:solidFill>
                <a:effectLst>
                  <a:outerShdw blurRad="38100" dist="38100" dir="2700000" algn="tl">
                    <a:srgbClr val="000000">
                      <a:alpha val="43137"/>
                    </a:srgbClr>
                  </a:outerShdw>
                </a:effectLst>
              </a:rPr>
              <a:t>Patterns of Change across the Forested Landscape</a:t>
            </a:r>
            <a:br>
              <a:rPr lang="en-US" dirty="0" smtClean="0">
                <a:solidFill>
                  <a:schemeClr val="bg1"/>
                </a:solidFill>
                <a:effectLst>
                  <a:outerShdw blurRad="38100" dist="38100" dir="2700000" algn="tl">
                    <a:srgbClr val="000000">
                      <a:alpha val="43137"/>
                    </a:srgbClr>
                  </a:outerShdw>
                </a:effectLst>
              </a:rPr>
            </a:br>
            <a:r>
              <a:rPr lang="en-US" sz="2400" i="1" dirty="0" smtClean="0">
                <a:solidFill>
                  <a:schemeClr val="bg1"/>
                </a:solidFill>
                <a:effectLst>
                  <a:outerShdw blurRad="38100" dist="38100" dir="2700000" algn="tl">
                    <a:srgbClr val="000000">
                      <a:alpha val="43137"/>
                    </a:srgbClr>
                  </a:outerShdw>
                </a:effectLst>
              </a:rPr>
              <a:t>R.J. Davis, A.N. Gray, J.B. Kim, W.B. Cohen</a:t>
            </a:r>
            <a:endParaRPr lang="en-US" sz="2400" i="1" dirty="0">
              <a:solidFill>
                <a:schemeClr val="bg1"/>
              </a:solidFill>
              <a:effectLst>
                <a:outerShdw blurRad="38100" dist="38100" dir="2700000" algn="tl">
                  <a:srgbClr val="000000">
                    <a:alpha val="43137"/>
                  </a:srgbClr>
                </a:outerShdw>
              </a:effectLst>
            </a:endParaRPr>
          </a:p>
        </p:txBody>
      </p:sp>
      <p:sp>
        <p:nvSpPr>
          <p:cNvPr id="9" name="TextBox 8"/>
          <p:cNvSpPr txBox="1"/>
          <p:nvPr/>
        </p:nvSpPr>
        <p:spPr>
          <a:xfrm>
            <a:off x="228600" y="5334000"/>
            <a:ext cx="3120037" cy="923330"/>
          </a:xfrm>
          <a:prstGeom prst="rect">
            <a:avLst/>
          </a:prstGeom>
          <a:noFill/>
        </p:spPr>
        <p:txBody>
          <a:bodyPr wrap="square" rtlCol="0">
            <a:spAutoFit/>
          </a:bodyPr>
          <a:lstStyle/>
          <a:p>
            <a:pPr algn="ctr"/>
            <a:r>
              <a:rPr lang="en-US" b="1" dirty="0" smtClean="0">
                <a:solidFill>
                  <a:schemeClr val="bg1"/>
                </a:solidFill>
              </a:rPr>
              <a:t>“older forests of today currently cover about half the area they did a century ago”</a:t>
            </a:r>
            <a:endParaRPr lang="en-US" b="1" dirty="0">
              <a:solidFill>
                <a:schemeClr val="bg1"/>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200" y="2057400"/>
            <a:ext cx="5338572" cy="4434840"/>
          </a:xfrm>
          <a:prstGeom prst="rect">
            <a:avLst/>
          </a:prstGeom>
        </p:spPr>
      </p:pic>
      <p:sp>
        <p:nvSpPr>
          <p:cNvPr id="7" name="Pentagon 6"/>
          <p:cNvSpPr/>
          <p:nvPr/>
        </p:nvSpPr>
        <p:spPr>
          <a:xfrm flipH="1">
            <a:off x="7239000" y="762000"/>
            <a:ext cx="1905000" cy="381000"/>
          </a:xfrm>
          <a:prstGeom prst="homePlate">
            <a:avLst/>
          </a:prstGeom>
          <a:solidFill>
            <a:schemeClr val="accent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Dynamics</a:t>
            </a:r>
            <a:endParaRPr lang="en-US" dirty="0"/>
          </a:p>
        </p:txBody>
      </p:sp>
    </p:spTree>
    <p:extLst>
      <p:ext uri="{BB962C8B-B14F-4D97-AF65-F5344CB8AC3E}">
        <p14:creationId xmlns:p14="http://schemas.microsoft.com/office/powerpoint/2010/main" val="3753088521"/>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1031</TotalTime>
  <Words>1689</Words>
  <Application>Microsoft Office PowerPoint</Application>
  <PresentationFormat>On-screen Show (4:3)</PresentationFormat>
  <Paragraphs>165</Paragraphs>
  <Slides>23</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MS Mincho</vt:lpstr>
      <vt:lpstr>Arial</vt:lpstr>
      <vt:lpstr>Calibri</vt:lpstr>
      <vt:lpstr>Century Gothic</vt:lpstr>
      <vt:lpstr>Times New Roman</vt:lpstr>
      <vt:lpstr>Wingdings 3</vt:lpstr>
      <vt:lpstr>Wisp</vt:lpstr>
      <vt:lpstr>PowerPoint Presentation</vt:lpstr>
      <vt:lpstr>Why did we write this book?</vt:lpstr>
      <vt:lpstr>Chapter 1 The Human-Forest Ecosystem D.H. Olson, B. Van Horne, B. Bormann, P.D. Anderson,  R.W. Haynes</vt:lpstr>
      <vt:lpstr>Chapter 2 Vegetation Ecology and Dynamics J.F. Franklin, T.A. Spies, F.J. Swanson</vt:lpstr>
      <vt:lpstr>Chapter 3 People and Forest Plants S. Stevens Hummel, J.E. Smith</vt:lpstr>
      <vt:lpstr>Chapter 4 Wood-Products Markets, Communities and Regional Economies  R.W. Haynes, C.A. Montgomery,  S.J. Alexander</vt:lpstr>
      <vt:lpstr>Chapter 5 An Ecosystem Service Framework D.J. Blahna, S.T. Asah, R.L. Deal</vt:lpstr>
      <vt:lpstr>Chapter 6 Ecosystem Services with Diverse Forest Landowners R.L. Deal, P.E. Hennon, D.V. D’Amore, R.J. Davis, J.E. Smith, E.C. Lowell</vt:lpstr>
      <vt:lpstr>Chapter 7 Patterns of Change across the Forested Landscape R.J. Davis, A.N. Gray, J.B. Kim, W.B. Cohen</vt:lpstr>
      <vt:lpstr>Chapter 8 Learning to Learn: the Best Available Science of Adaptive Management B.T. Bormann, B.K. Williams, T. Minkova</vt:lpstr>
      <vt:lpstr>Chapter 9 The Emergence of Watershed and Forest Collaboratives R.L. Flitcroft, L.K. Cerveny, B.T. Bormann, J.E. Smith, S.T. Asah, A.P. Fischer</vt:lpstr>
      <vt:lpstr>Chapter 10 Silviculture for Diverse Objectives P.D. Anderson, K.J. Puettmann</vt:lpstr>
      <vt:lpstr>Chapter 11 Long-Term Forest Productivity B.T. Bormann, S.S. Perakis, R. Darbyshire, J. Hatten</vt:lpstr>
      <vt:lpstr>Chapter 12 Managing Carbon in the Forest Sector M.E. Harmon, J.L. Campbell</vt:lpstr>
      <vt:lpstr>Chapter 13 Biodiversity D.H. Olson, B.E. Penaluna, B.G. Marcot,  M.G. Raphael, K.B. Aubry</vt:lpstr>
      <vt:lpstr>Chapter 14 Aquatic-Riparian Systems D.H. Olson, S.L. Johnson, P.D. Anderson, B.E. Penaluna, J.B. Dunham</vt:lpstr>
      <vt:lpstr>Chapter 15 Watersheds and Landscapes G.H. Reeves, T.E. Spies</vt:lpstr>
      <vt:lpstr>Chapter 16 Climate-Smart Approaches to Managing Forests J.B. Kim, B.G. Marcot,  D.H. Olson, B. Van Horne,  J.A. Vano, M.S. Hand,  L.A. Salas, M. J. Case,  P.E. Hennon, D.V. D’Amore</vt:lpstr>
      <vt:lpstr>Chapter 17 Next-Generation Products and Greenhouse Gas Implications E.C. Lowell, V. Yadama, L.R. Schimleck, K.E. Skog</vt:lpstr>
      <vt:lpstr>Chapter 18 Enhancing Public Trust in Federal Forest Management M.P. Nelson, H. Gosnell, D.R. Warren, C. Batavia, M. Betts, J.I. Burton, E.J. Davis, M. Schulze, C. Segura,  C.A. Friesen, S.S. Perakis</vt:lpstr>
      <vt:lpstr>Chapter 19 The Future of Human-Forest Ecosystem Sustainability D.H. Olson, B. Van Horne, B.T. Bormann, R.L. Deal, T.H. DeLuca</vt:lpstr>
      <vt:lpstr>Chapter 20 Visions: 20 Years Hence B. Van Horne, D.H. Olson, T. Maness</vt:lpstr>
      <vt:lpstr>Thanks to all our contributors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Katharine Sucher</dc:creator>
  <cp:lastModifiedBy>Van Horne, Beatrice -FS</cp:lastModifiedBy>
  <cp:revision>116</cp:revision>
  <dcterms:created xsi:type="dcterms:W3CDTF">2016-03-07T20:19:10Z</dcterms:created>
  <dcterms:modified xsi:type="dcterms:W3CDTF">2017-04-26T22:01:55Z</dcterms:modified>
</cp:coreProperties>
</file>